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1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2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0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30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33.jpg" ContentType="image/jpeg"/>
  <Override PartName="/ppt/media/image34.jpg" ContentType="image/jpeg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7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80" r:id="rId19"/>
    <p:sldId id="285" r:id="rId20"/>
    <p:sldId id="279" r:id="rId21"/>
    <p:sldId id="289" r:id="rId22"/>
    <p:sldId id="290" r:id="rId23"/>
    <p:sldId id="293" r:id="rId24"/>
  </p:sldIdLst>
  <p:sldSz cx="9144000" cy="5143500" type="screen16x9"/>
  <p:notesSz cx="6858000" cy="9144000"/>
  <p:embeddedFontLst>
    <p:embeddedFont>
      <p:font typeface="Darker Grotesque Black" panose="020B0604020202020204" charset="0"/>
      <p:bold r:id="rId26"/>
    </p:embeddedFont>
    <p:embeddedFont>
      <p:font typeface="Darker Grotesque SemiBold" panose="020B0604020202020204" charset="0"/>
      <p:regular r:id="rId27"/>
      <p:bold r:id="rId28"/>
    </p:embeddedFont>
    <p:embeddedFont>
      <p:font typeface="Nunito Light" pitchFamily="2" charset="0"/>
      <p:regular r:id="rId29"/>
      <p:italic r:id="rId30"/>
    </p:embeddedFont>
    <p:embeddedFont>
      <p:font typeface="Rubik Black" panose="020B0604020202020204" charset="-79"/>
      <p:bold r:id="rId31"/>
      <p:boldItalic r:id="rId32"/>
    </p:embeddedFont>
    <p:embeddedFont>
      <p:font typeface="Rubik Distressed" pitchFamily="2" charset="-79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3000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F4F523-4D4C-49D3-A438-1C3C15F8A601}">
  <a:tblStyle styleId="{D8F4F523-4D4C-49D3-A438-1C3C15F8A6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9" name="Google Shape;3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40226c9436_0_29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39" name="Google Shape;539;g140226c9436_0_29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ede9fda4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45" name="Google Shape;545;g13ede9fda4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40226c9436_0_29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53" name="Google Shape;553;g140226c9436_0_29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0226c9436_0_29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60" name="Google Shape;560;g140226c9436_0_29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0226c9436_0_29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66" name="Google Shape;566;g140226c9436_0_29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4bfb02370e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76" name="Google Shape;576;g14bfb02370e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40226c9436_0_29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01" name="Google Shape;601;g140226c9436_0_29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0226c9436_0_29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21" name="Google Shape;621;g140226c9436_0_29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40226c9436_0_29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34" name="Google Shape;634;g140226c9436_0_29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40226c9436_0_29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843" name="Google Shape;843;g140226c9436_0_29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ede9fda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74" name="Google Shape;374;g13ede9fda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40226c9436_0_29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28" name="Google Shape;628;g140226c9436_0_29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40226c9436_0_29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890" name="Google Shape;890;g140226c9436_0_29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40226c9436_0_29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896" name="Google Shape;896;g140226c9436_0_29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6f477412e0_0_2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102" name="Google Shape;1102;g16f477412e0_0_2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ede9fda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91" name="Google Shape;391;g13ede9fda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de9fda4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00" name="Google Shape;400;g13ede9fda4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40226c9436_0_29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07" name="Google Shape;407;g140226c9436_0_29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de9fda4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14" name="Google Shape;414;g13ede9fda4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0226c9436_0_28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45" name="Google Shape;445;g140226c9436_0_28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40226c9436_0_29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69" name="Google Shape;469;g140226c9436_0_29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0226c9436_0_28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08" name="Google Shape;508;g140226c9436_0_28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8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5838930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2608">
            <a:off x="-3260092" y="4315494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5179">
            <a:off x="958885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17154">
            <a:off x="2040685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256506">
            <a:off x="-4737285" y="4563787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2037">
            <a:off x="-39833" y="4474805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8197">
            <a:off x="-1103383" y="-2553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777138" y="1044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8" name="Google Shape;18;p2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777925" y="1063575"/>
            <a:ext cx="5588700" cy="23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 b="0">
                <a:solidFill>
                  <a:schemeClr val="l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332625" y="3574425"/>
            <a:ext cx="44787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2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1" name="Google Shape;141;p15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1"/>
          </p:nvPr>
        </p:nvSpPr>
        <p:spPr>
          <a:xfrm>
            <a:off x="713100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2"/>
          </p:nvPr>
        </p:nvSpPr>
        <p:spPr>
          <a:xfrm>
            <a:off x="4654498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ctrTitle"/>
          </p:nvPr>
        </p:nvSpPr>
        <p:spPr>
          <a:xfrm>
            <a:off x="1853425" y="539375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4134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4057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9" name="Google Shape;149;p16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1310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2"/>
          </p:nvPr>
        </p:nvSpPr>
        <p:spPr>
          <a:xfrm>
            <a:off x="71310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3"/>
          </p:nvPr>
        </p:nvSpPr>
        <p:spPr>
          <a:xfrm>
            <a:off x="3447675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3447678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5"/>
          </p:nvPr>
        </p:nvSpPr>
        <p:spPr>
          <a:xfrm>
            <a:off x="618225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618225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75" name="Google Shape;175;p18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1167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71167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344625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3446250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618082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618082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7"/>
          </p:nvPr>
        </p:nvSpPr>
        <p:spPr>
          <a:xfrm>
            <a:off x="71167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8"/>
          </p:nvPr>
        </p:nvSpPr>
        <p:spPr>
          <a:xfrm>
            <a:off x="71167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9"/>
          </p:nvPr>
        </p:nvSpPr>
        <p:spPr>
          <a:xfrm>
            <a:off x="3446250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3"/>
          </p:nvPr>
        </p:nvSpPr>
        <p:spPr>
          <a:xfrm>
            <a:off x="3446250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4"/>
          </p:nvPr>
        </p:nvSpPr>
        <p:spPr>
          <a:xfrm>
            <a:off x="618082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5"/>
          </p:nvPr>
        </p:nvSpPr>
        <p:spPr>
          <a:xfrm>
            <a:off x="618082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05373">
            <a:off x="1638363" y="10912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89526">
            <a:off x="315560" y="4697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552449">
            <a:off x="901288" y="30007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46519">
            <a:off x="1549659" y="3736698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95" name="Google Shape;195;p19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1"/>
          </p:nvPr>
        </p:nvSpPr>
        <p:spPr>
          <a:xfrm>
            <a:off x="713100" y="3157572"/>
            <a:ext cx="25812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2"/>
          </p:nvPr>
        </p:nvSpPr>
        <p:spPr>
          <a:xfrm>
            <a:off x="713100" y="1158225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94627" flipH="1">
            <a:off x="233493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17496" flipH="1">
            <a:off x="-397714" y="4200433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35274" flipH="1">
            <a:off x="429084" y="1623464"/>
            <a:ext cx="12356028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247551" flipH="1">
            <a:off x="1411588" y="108573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05" name="Google Shape;205;p20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 hasCustomPrompt="1"/>
          </p:nvPr>
        </p:nvSpPr>
        <p:spPr>
          <a:xfrm>
            <a:off x="713100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>
            <a:off x="713100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3698411" y="3882999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10684">
            <a:off x="-3078914" y="872043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58532">
            <a:off x="-3445921" y="307629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98794">
            <a:off x="-3730015" y="263310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15" name="Google Shape;215;p21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hasCustomPrompt="1"/>
          </p:nvPr>
        </p:nvSpPr>
        <p:spPr>
          <a:xfrm>
            <a:off x="6456125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2"/>
          </p:nvPr>
        </p:nvSpPr>
        <p:spPr>
          <a:xfrm>
            <a:off x="4061525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5774825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81955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3" name="Google Shape;2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242930" y="411098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5164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08437" y="40932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6" name="Google Shape;2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8593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4404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8" name="Google Shape;22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789078" y="13496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29" name="Google Shape;229;p22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 hasCustomPrompt="1"/>
          </p:nvPr>
        </p:nvSpPr>
        <p:spPr>
          <a:xfrm>
            <a:off x="935700" y="1308400"/>
            <a:ext cx="3101100" cy="1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2"/>
          </p:nvPr>
        </p:nvSpPr>
        <p:spPr>
          <a:xfrm>
            <a:off x="4036800" y="1308400"/>
            <a:ext cx="43938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1"/>
          </p:nvPr>
        </p:nvSpPr>
        <p:spPr>
          <a:xfrm>
            <a:off x="3466650" y="2959588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34137">
            <a:off x="2336037" y="1399233"/>
            <a:ext cx="13068488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18291">
            <a:off x="1722540" y="457227"/>
            <a:ext cx="12507381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073093" flipH="1">
            <a:off x="-6294139" y="54721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864813">
            <a:off x="1807772" y="3667898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39" name="Google Shape;2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123292" flipH="1">
            <a:off x="-5593846" y="1617529"/>
            <a:ext cx="12356034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40" name="Google Shape;2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175664" flipH="1">
            <a:off x="-5836429" y="86525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41" name="Google Shape;241;p23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 hasCustomPrompt="1"/>
          </p:nvPr>
        </p:nvSpPr>
        <p:spPr>
          <a:xfrm>
            <a:off x="2144700" y="539375"/>
            <a:ext cx="48546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1"/>
          </p:nvPr>
        </p:nvSpPr>
        <p:spPr>
          <a:xfrm>
            <a:off x="2144700" y="1249525"/>
            <a:ext cx="4854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 idx="2" hasCustomPrompt="1"/>
          </p:nvPr>
        </p:nvSpPr>
        <p:spPr>
          <a:xfrm>
            <a:off x="2144700" y="1966580"/>
            <a:ext cx="48546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3"/>
          </p:nvPr>
        </p:nvSpPr>
        <p:spPr>
          <a:xfrm>
            <a:off x="2144700" y="2676730"/>
            <a:ext cx="4854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title" idx="4" hasCustomPrompt="1"/>
          </p:nvPr>
        </p:nvSpPr>
        <p:spPr>
          <a:xfrm>
            <a:off x="2144700" y="3393785"/>
            <a:ext cx="48546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5"/>
          </p:nvPr>
        </p:nvSpPr>
        <p:spPr>
          <a:xfrm>
            <a:off x="2144700" y="4103935"/>
            <a:ext cx="4854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4134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51" name="Google Shape;2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4057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52" name="Google Shape;252;p24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ctrTitle"/>
          </p:nvPr>
        </p:nvSpPr>
        <p:spPr>
          <a:xfrm>
            <a:off x="2558075" y="539375"/>
            <a:ext cx="40278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065084"/>
            <a:ext cx="2251500" cy="10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24"/>
          <p:cNvSpPr txBox="1">
            <a:spLocks noGrp="1"/>
          </p:cNvSpPr>
          <p:nvPr>
            <p:ph type="subTitle" idx="1"/>
          </p:nvPr>
        </p:nvSpPr>
        <p:spPr>
          <a:xfrm>
            <a:off x="71310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3"/>
          </p:nvPr>
        </p:nvSpPr>
        <p:spPr>
          <a:xfrm>
            <a:off x="713100" y="3691725"/>
            <a:ext cx="22515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title" idx="4" hasCustomPrompt="1"/>
          </p:nvPr>
        </p:nvSpPr>
        <p:spPr>
          <a:xfrm>
            <a:off x="3446225" y="2065084"/>
            <a:ext cx="2251500" cy="10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5"/>
          </p:nvPr>
        </p:nvSpPr>
        <p:spPr>
          <a:xfrm>
            <a:off x="344622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6"/>
          </p:nvPr>
        </p:nvSpPr>
        <p:spPr>
          <a:xfrm>
            <a:off x="3446225" y="3691725"/>
            <a:ext cx="22515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title" idx="7" hasCustomPrompt="1"/>
          </p:nvPr>
        </p:nvSpPr>
        <p:spPr>
          <a:xfrm>
            <a:off x="6179350" y="2065084"/>
            <a:ext cx="2251500" cy="10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8"/>
          </p:nvPr>
        </p:nvSpPr>
        <p:spPr>
          <a:xfrm>
            <a:off x="617935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9"/>
          </p:nvPr>
        </p:nvSpPr>
        <p:spPr>
          <a:xfrm>
            <a:off x="6179350" y="3691725"/>
            <a:ext cx="22515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86543">
            <a:off x="924653" y="379750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9322">
            <a:off x="-5855442" y="57308"/>
            <a:ext cx="12507376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67" name="Google Shape;267;p25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>
            <a:off x="713100" y="1354736"/>
            <a:ext cx="5400000" cy="14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1"/>
          </p:nvPr>
        </p:nvSpPr>
        <p:spPr>
          <a:xfrm>
            <a:off x="713100" y="2691063"/>
            <a:ext cx="3857700" cy="1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580139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078912" y="419834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3511" y="39882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296491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78293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" name="Google Shape;2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619906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220537" y="-4857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" name="Google Shape;3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" name="Google Shape;31;p3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584675" y="1248796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 idx="2"/>
          </p:nvPr>
        </p:nvSpPr>
        <p:spPr>
          <a:xfrm>
            <a:off x="1292700" y="2243063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244125" y="3082325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ctrTitle"/>
          </p:nvPr>
        </p:nvSpPr>
        <p:spPr>
          <a:xfrm>
            <a:off x="713100" y="832650"/>
            <a:ext cx="4283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body" idx="1"/>
          </p:nvPr>
        </p:nvSpPr>
        <p:spPr>
          <a:xfrm>
            <a:off x="713100" y="2037450"/>
            <a:ext cx="4283400" cy="22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>
            <a:spLocks noGrp="1"/>
          </p:cNvSpPr>
          <p:nvPr>
            <p:ph type="pic" idx="2"/>
          </p:nvPr>
        </p:nvSpPr>
        <p:spPr>
          <a:xfrm rot="-390453">
            <a:off x="6285173" y="-305875"/>
            <a:ext cx="3663504" cy="568139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2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02014">
            <a:off x="1094039" y="140355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1206">
            <a:off x="1698991" y="271482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41468">
            <a:off x="1554007" y="226518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05" name="Google Shape;305;p30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ctrTitle"/>
          </p:nvPr>
        </p:nvSpPr>
        <p:spPr>
          <a:xfrm>
            <a:off x="713100" y="754650"/>
            <a:ext cx="4101600" cy="16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713100" y="2373450"/>
            <a:ext cx="52164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9" name="Google Shape;319;p32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45" flipH="1">
            <a:off x="-6406367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24" name="Google Shape;3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6562" flipH="1">
            <a:off x="-431492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25" name="Google Shape;325;p33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20411" flipH="1">
            <a:off x="962013" y="41091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82369" flipH="1">
            <a:off x="1554735" y="1961165"/>
            <a:ext cx="12356026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724677" flipH="1">
            <a:off x="2060563" y="156498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1" name="Google Shape;331;p34"/>
          <p:cNvPicPr preferRelativeResize="0"/>
          <p:nvPr/>
        </p:nvPicPr>
        <p:blipFill rotWithShape="1">
          <a:blip r:embed="rId5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ctrTitle"/>
          </p:nvPr>
        </p:nvSpPr>
        <p:spPr>
          <a:xfrm>
            <a:off x="713100" y="539375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ubTitle" idx="1"/>
          </p:nvPr>
        </p:nvSpPr>
        <p:spPr>
          <a:xfrm>
            <a:off x="713100" y="1650800"/>
            <a:ext cx="5697600" cy="1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714000" y="3975600"/>
            <a:ext cx="52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5373" flipH="1">
            <a:off x="-6326410" y="9686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9" name="Google Shape;3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89526" flipH="1">
            <a:off x="-4442497" y="3471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0" name="Google Shape;3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552449" flipH="1">
            <a:off x="-4793087" y="28781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41" name="Google Shape;341;p35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3368">
            <a:off x="2152096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5179">
            <a:off x="538452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09424">
            <a:off x="-5797922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8197">
            <a:off x="-145371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50" name="Google Shape;350;p36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8" name="Google Shape;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" name="Google Shape;39;p4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13225" y="1909050"/>
            <a:ext cx="37182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29981" flipH="1">
            <a:off x="2167749" y="2735087"/>
            <a:ext cx="13068491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123501" y="44007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85179" flipH="1">
            <a:off x="-4385656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2" name="Google Shape;8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17154" flipH="1">
            <a:off x="-5467458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3" name="Google Shape;8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09424" flipH="1">
            <a:off x="2519592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4" name="Google Shape;8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309702" y="-70680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5" name="Google Shape;8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53481" flipH="1">
            <a:off x="2965070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86" name="Google Shape;86;p9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ctrTitle"/>
          </p:nvPr>
        </p:nvSpPr>
        <p:spPr>
          <a:xfrm>
            <a:off x="2138400" y="978675"/>
            <a:ext cx="48675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1"/>
          </p:nvPr>
        </p:nvSpPr>
        <p:spPr>
          <a:xfrm>
            <a:off x="2138100" y="2196075"/>
            <a:ext cx="4867500" cy="21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/>
          <p:nvPr/>
        </p:nvSpPr>
        <p:spPr>
          <a:xfrm rot="10800000">
            <a:off x="2145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ctrTitle"/>
          </p:nvPr>
        </p:nvSpPr>
        <p:spPr>
          <a:xfrm>
            <a:off x="1577900" y="3344925"/>
            <a:ext cx="5988900" cy="1246200"/>
          </a:xfrm>
          <a:prstGeom prst="rect">
            <a:avLst/>
          </a:prstGeom>
          <a:solidFill>
            <a:srgbClr val="252525">
              <a:alpha val="38100"/>
            </a:srgbClr>
          </a:solidFill>
          <a:effectLst>
            <a:outerShdw blurRad="185738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 flipH="1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6508270" y="286881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6" name="Google Shape;9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368">
            <a:off x="947028" y="41332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7" name="Google Shape;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1377">
            <a:off x="-3370531" y="3920226"/>
            <a:ext cx="12507380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8" name="Google Shape;9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85179">
            <a:off x="1080821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9" name="Google Shape;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17154">
            <a:off x="2162620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0" name="Google Shape;10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9424">
            <a:off x="-5498390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8197">
            <a:off x="-911347" y="-55077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655202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03" name="Google Shape;103;p11"/>
          <p:cNvSpPr/>
          <p:nvPr/>
        </p:nvSpPr>
        <p:spPr>
          <a:xfrm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498200" y="1562263"/>
            <a:ext cx="6147600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2655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78549">
            <a:off x="-3540567" y="4631669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12" name="Google Shape;112;p1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195287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195287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 hasCustomPrompt="1"/>
          </p:nvPr>
        </p:nvSpPr>
        <p:spPr>
          <a:xfrm>
            <a:off x="4575225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581512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6"/>
          </p:nvPr>
        </p:nvSpPr>
        <p:spPr>
          <a:xfrm>
            <a:off x="581512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 hasCustomPrompt="1"/>
          </p:nvPr>
        </p:nvSpPr>
        <p:spPr>
          <a:xfrm>
            <a:off x="713100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95287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95287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5225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81512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81512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0532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407170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30" name="Google Shape;13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52090">
            <a:off x="-5423022" y="4731438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31" name="Google Shape;131;p14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1695800" y="3511100"/>
            <a:ext cx="23697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2"/>
          </p:nvPr>
        </p:nvSpPr>
        <p:spPr>
          <a:xfrm>
            <a:off x="1695800" y="3937800"/>
            <a:ext cx="23697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3"/>
          </p:nvPr>
        </p:nvSpPr>
        <p:spPr>
          <a:xfrm>
            <a:off x="5078500" y="3511100"/>
            <a:ext cx="23697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4"/>
          </p:nvPr>
        </p:nvSpPr>
        <p:spPr>
          <a:xfrm>
            <a:off x="5078500" y="3937800"/>
            <a:ext cx="23697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6" r:id="rId21"/>
    <p:sldLayoutId id="2147483678" r:id="rId22"/>
    <p:sldLayoutId id="2147483679" r:id="rId23"/>
    <p:sldLayoutId id="2147483680" r:id="rId24"/>
    <p:sldLayoutId id="2147483681" r:id="rId25"/>
    <p:sldLayoutId id="2147483682" r:id="rId2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packs/crime-investigation-77?word=crime&amp;style_id=6&amp;family_id=2&amp;group_id=1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7">
            <a:extLst>
              <a:ext uri="{FF2B5EF4-FFF2-40B4-BE49-F238E27FC236}">
                <a16:creationId xmlns:a16="http://schemas.microsoft.com/office/drawing/2014/main" id="{27F05A94-7B78-06E8-C2D8-710205F24A71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C4C4C4"/>
              </a:clrFrom>
              <a:clrTo>
                <a:srgbClr val="C4C4C4">
                  <a:alpha val="0"/>
                </a:srgbClr>
              </a:clrTo>
            </a:clrChange>
            <a:alphaModFix amt="85000"/>
          </a:blip>
          <a:stretch>
            <a:fillRect/>
          </a:stretch>
        </p:blipFill>
        <p:spPr>
          <a:xfrm>
            <a:off x="3940057" y="687904"/>
            <a:ext cx="1263833" cy="512379"/>
          </a:xfrm>
          <a:prstGeom prst="rect">
            <a:avLst/>
          </a:prstGeom>
        </p:spPr>
      </p:pic>
      <p:sp>
        <p:nvSpPr>
          <p:cNvPr id="361" name="Google Shape;361;p40"/>
          <p:cNvSpPr txBox="1">
            <a:spLocks noGrp="1"/>
          </p:cNvSpPr>
          <p:nvPr>
            <p:ph type="ctrTitle"/>
          </p:nvPr>
        </p:nvSpPr>
        <p:spPr>
          <a:xfrm>
            <a:off x="1182414" y="1507876"/>
            <a:ext cx="7069093" cy="16765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00000"/>
              </a:lnSpc>
              <a:spcAft>
                <a:spcPts val="200"/>
              </a:spcAft>
            </a:pPr>
            <a:r>
              <a:rPr lang="en-IN" sz="4400" dirty="0">
                <a:solidFill>
                  <a:schemeClr val="lt1"/>
                </a:solidFill>
              </a:rPr>
              <a:t>SQL MURDER MYSTERY:</a:t>
            </a:r>
            <a:r>
              <a:rPr lang="en" sz="4400" dirty="0"/>
              <a:t> </a:t>
            </a:r>
            <a:r>
              <a:rPr lang="en-IN" sz="4000" dirty="0"/>
              <a:t>Who Killed the CEO?</a:t>
            </a:r>
            <a:br>
              <a:rPr lang="en-US" sz="4000" dirty="0"/>
            </a:br>
            <a:r>
              <a:rPr lang="en-US" sz="1800" dirty="0">
                <a:solidFill>
                  <a:schemeClr val="lt1"/>
                </a:solidFill>
              </a:rPr>
              <a:t>An Investigation in Data Analytics and Logical Queries</a:t>
            </a:r>
            <a:endParaRPr dirty="0"/>
          </a:p>
        </p:txBody>
      </p:sp>
      <p:sp>
        <p:nvSpPr>
          <p:cNvPr id="362" name="Google Shape;362;p40"/>
          <p:cNvSpPr txBox="1">
            <a:spLocks noGrp="1"/>
          </p:cNvSpPr>
          <p:nvPr>
            <p:ph type="subTitle" idx="1"/>
          </p:nvPr>
        </p:nvSpPr>
        <p:spPr>
          <a:xfrm>
            <a:off x="2399963" y="3920865"/>
            <a:ext cx="4344022" cy="49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600" u="sng" dirty="0">
                <a:solidFill>
                  <a:schemeClr val="bg1"/>
                </a:solidFill>
              </a:rPr>
              <a:t>ARINDAM DAS </a:t>
            </a:r>
            <a:r>
              <a:rPr lang="en-IN" sz="1600" u="sng" dirty="0">
                <a:solidFill>
                  <a:schemeClr val="bg1"/>
                </a:solidFill>
              </a:rPr>
              <a:t>│Lead Data Detective</a:t>
            </a:r>
            <a:endParaRPr sz="1600" u="sng" dirty="0">
              <a:solidFill>
                <a:schemeClr val="bg1"/>
              </a:solidFill>
            </a:endParaRPr>
          </a:p>
        </p:txBody>
      </p:sp>
      <p:pic>
        <p:nvPicPr>
          <p:cNvPr id="4" name="object 18">
            <a:extLst>
              <a:ext uri="{FF2B5EF4-FFF2-40B4-BE49-F238E27FC236}">
                <a16:creationId xmlns:a16="http://schemas.microsoft.com/office/drawing/2014/main" id="{3EF75028-8433-2A4D-A38A-E34EE97320F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subTitle" idx="1"/>
          </p:nvPr>
        </p:nvSpPr>
        <p:spPr>
          <a:xfrm>
            <a:off x="713100" y="2921089"/>
            <a:ext cx="25812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— </a:t>
            </a:r>
            <a:r>
              <a:rPr lang="en-IN" dirty="0">
                <a:solidFill>
                  <a:schemeClr val="lt2"/>
                </a:solidFill>
              </a:rPr>
              <a:t>Sherlock Holmes.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542" name="Google Shape;542;p54"/>
          <p:cNvSpPr txBox="1">
            <a:spLocks noGrp="1"/>
          </p:cNvSpPr>
          <p:nvPr>
            <p:ph type="subTitle" idx="2"/>
          </p:nvPr>
        </p:nvSpPr>
        <p:spPr>
          <a:xfrm>
            <a:off x="712650" y="1718330"/>
            <a:ext cx="5163300" cy="1095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dirty="0"/>
              <a:t>“</a:t>
            </a:r>
            <a:r>
              <a:rPr lang="en-US" dirty="0"/>
              <a:t>The little things are infinitely the most important.</a:t>
            </a:r>
            <a:endParaRPr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7448D949-DC9B-6679-AFAB-95B598C406C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>
            <a:spLocks noGrp="1"/>
          </p:cNvSpPr>
          <p:nvPr>
            <p:ph type="ctrTitle"/>
          </p:nvPr>
        </p:nvSpPr>
        <p:spPr>
          <a:xfrm>
            <a:off x="1577900" y="3344925"/>
            <a:ext cx="5988900" cy="1246200"/>
          </a:xfrm>
          <a:prstGeom prst="rect">
            <a:avLst/>
          </a:prstGeom>
          <a:solidFill>
            <a:srgbClr val="252525">
              <a:alpha val="4524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lt1"/>
                </a:solidFill>
              </a:rPr>
              <a:t>A PICTURE IS WORTH</a:t>
            </a:r>
            <a:r>
              <a:rPr lang="en"/>
              <a:t> A THOUSAND WORDS</a:t>
            </a:r>
            <a:endParaRPr/>
          </a:p>
        </p:txBody>
      </p:sp>
      <p:pic>
        <p:nvPicPr>
          <p:cNvPr id="548" name="Google Shape;5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97168" flipH="1">
            <a:off x="-7303197" y="1359307"/>
            <a:ext cx="12356028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549" name="Google Shape;54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310184" flipH="1">
            <a:off x="-5948195" y="512093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550" name="Google Shape;55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475666" flipH="1">
            <a:off x="1942970" y="75394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" name="object 18">
            <a:extLst>
              <a:ext uri="{FF2B5EF4-FFF2-40B4-BE49-F238E27FC236}">
                <a16:creationId xmlns:a16="http://schemas.microsoft.com/office/drawing/2014/main" id="{C80341AD-D732-8F86-D13B-D1E4A42BAB57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6492564" y="1387167"/>
            <a:ext cx="1974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6" name="Google Shape;556;p56"/>
          <p:cNvSpPr txBox="1">
            <a:spLocks noGrp="1"/>
          </p:cNvSpPr>
          <p:nvPr>
            <p:ph type="ctrTitle" idx="2"/>
          </p:nvPr>
        </p:nvSpPr>
        <p:spPr>
          <a:xfrm>
            <a:off x="4097964" y="2322567"/>
            <a:ext cx="4369200" cy="10806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EVIDENCE</a:t>
            </a:r>
            <a:endParaRPr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3BF3FB7F-6286-B695-49F4-5A5DC725886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8">
            <a:extLst>
              <a:ext uri="{FF2B5EF4-FFF2-40B4-BE49-F238E27FC236}">
                <a16:creationId xmlns:a16="http://schemas.microsoft.com/office/drawing/2014/main" id="{70FC2418-C8CA-9E05-F816-09EB98A467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E8600-E9DA-5C96-DAF6-6C3E3987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946" y="1504172"/>
            <a:ext cx="3932987" cy="2135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1F4B7-03AB-2613-B8CD-60988C5B9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062" y="3849076"/>
            <a:ext cx="4311871" cy="5495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DFFA69-CB39-567D-6C33-6953B42A8CF5}"/>
              </a:ext>
            </a:extLst>
          </p:cNvPr>
          <p:cNvSpPr txBox="1"/>
          <p:nvPr/>
        </p:nvSpPr>
        <p:spPr>
          <a:xfrm>
            <a:off x="890752" y="98645"/>
            <a:ext cx="73703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ubik Black"/>
              <a:buNone/>
              <a:tabLst/>
              <a:defRPr/>
            </a:pPr>
            <a:r>
              <a:rPr lang="en-US" sz="4000" dirty="0">
                <a:solidFill>
                  <a:srgbClr val="FDE300"/>
                </a:solidFill>
                <a:latin typeface="Rubik Black"/>
                <a:cs typeface="Rubik Black"/>
                <a:sym typeface="Rubik Black"/>
              </a:rPr>
              <a:t>Analyze who accessed critical areas at the time</a:t>
            </a:r>
            <a:endParaRPr kumimoji="0" lang="en" sz="4000" b="0" i="0" u="none" strike="noStrike" kern="0" cap="none" spc="0" normalizeH="0" baseline="0" noProof="0" dirty="0">
              <a:ln>
                <a:noFill/>
              </a:ln>
              <a:solidFill>
                <a:srgbClr val="FDE300"/>
              </a:solidFill>
              <a:effectLst/>
              <a:uLnTx/>
              <a:uFillTx/>
              <a:latin typeface="Rubik Black"/>
              <a:cs typeface="Rubik Black"/>
              <a:sym typeface="Rubik Black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657700-1AE8-C1BF-4DFB-4C762B830319}"/>
              </a:ext>
            </a:extLst>
          </p:cNvPr>
          <p:cNvSpPr txBox="1"/>
          <p:nvPr/>
        </p:nvSpPr>
        <p:spPr>
          <a:xfrm>
            <a:off x="646644" y="1915493"/>
            <a:ext cx="41460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🎯 Goal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Get all employees who entered/exited the CEO Office around the crime window.</a:t>
            </a:r>
            <a:br>
              <a:rPr lang="en-US" sz="20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</a:br>
            <a:endParaRPr lang="en-US" sz="2000" dirty="0">
              <a:solidFill>
                <a:schemeClr val="bg1"/>
              </a:solidFill>
              <a:latin typeface="Darker Grotesque SemiBold" panose="020B0604020202020204" charset="0"/>
              <a:cs typeface="Rubik Black" panose="020B0604020202020204" charset="-79"/>
            </a:endParaRPr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🧩 Clue Expected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Anyone entering 20:40–21:20 becomes a suspect.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8">
            <a:extLst>
              <a:ext uri="{FF2B5EF4-FFF2-40B4-BE49-F238E27FC236}">
                <a16:creationId xmlns:a16="http://schemas.microsoft.com/office/drawing/2014/main" id="{4DBA053B-71F7-2618-3416-21BC93CFEA2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113D19-3549-F367-F415-E822AD149275}"/>
              </a:ext>
            </a:extLst>
          </p:cNvPr>
          <p:cNvSpPr txBox="1"/>
          <p:nvPr/>
        </p:nvSpPr>
        <p:spPr>
          <a:xfrm>
            <a:off x="670034" y="260688"/>
            <a:ext cx="7339312" cy="108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Clr>
                <a:srgbClr val="FFFFFF"/>
              </a:buClr>
              <a:buSzPts val="5200"/>
              <a:buFont typeface="Rubik Black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DE300"/>
                </a:solidFill>
                <a:effectLst/>
                <a:uLnTx/>
                <a:uFillTx/>
                <a:latin typeface="Rubik Black"/>
                <a:cs typeface="Rubik Black"/>
                <a:sym typeface="Rubik Black"/>
              </a:rPr>
              <a:t>Cross-check Alibis with logs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C77447C-8058-F2DC-025C-06B8FFEBB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69" y="1333423"/>
            <a:ext cx="3563086" cy="1994137"/>
          </a:xfrm>
          <a:prstGeom prst="rect">
            <a:avLst/>
          </a:prstGeom>
        </p:spPr>
      </p:pic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523D3ECA-6E9D-162F-D30B-A55EC73C08CC}"/>
              </a:ext>
            </a:extLst>
          </p:cNvPr>
          <p:cNvSpPr/>
          <p:nvPr/>
        </p:nvSpPr>
        <p:spPr>
          <a:xfrm>
            <a:off x="3870434" y="2114808"/>
            <a:ext cx="1174532" cy="701566"/>
          </a:xfrm>
          <a:prstGeom prst="strip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8C9AA6-9C74-5FC5-4F4C-64DCF2DB4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247" y="2235320"/>
            <a:ext cx="3581584" cy="38737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D1F21FF-80D3-4BCC-4492-BF5C51D06132}"/>
              </a:ext>
            </a:extLst>
          </p:cNvPr>
          <p:cNvSpPr txBox="1"/>
          <p:nvPr/>
        </p:nvSpPr>
        <p:spPr>
          <a:xfrm>
            <a:off x="1359775" y="3513371"/>
            <a:ext cx="83005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🎯 Goal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Check which alibis </a:t>
            </a:r>
            <a:r>
              <a:rPr lang="en-US" sz="1600" b="1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don’t match keycard logs</a:t>
            </a: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.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Darker Grotesque SemiBold" panose="020B0604020202020204" charset="0"/>
              <a:cs typeface="Rubik Black" panose="020B0604020202020204" charset="-79"/>
            </a:endParaRP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🧩 Clue Expected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If someone </a:t>
            </a:r>
            <a:r>
              <a:rPr lang="en-US" sz="1600" b="1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claims</a:t>
            </a: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 they were somewhere but </a:t>
            </a:r>
            <a:r>
              <a:rPr lang="en-US" sz="1600" b="1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no keycard</a:t>
            </a: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 confirms it → </a:t>
            </a:r>
            <a:r>
              <a:rPr lang="en-US" sz="1600" b="1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false alibi</a:t>
            </a: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572C709-6650-1FA3-2091-1701B8BEA07C}"/>
              </a:ext>
            </a:extLst>
          </p:cNvPr>
          <p:cNvSpPr/>
          <p:nvPr/>
        </p:nvSpPr>
        <p:spPr>
          <a:xfrm>
            <a:off x="5178975" y="2021903"/>
            <a:ext cx="843453" cy="8873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59"/>
          <p:cNvGrpSpPr/>
          <p:nvPr/>
        </p:nvGrpSpPr>
        <p:grpSpPr>
          <a:xfrm>
            <a:off x="5197859" y="1868014"/>
            <a:ext cx="781295" cy="781295"/>
            <a:chOff x="5929350" y="2117975"/>
            <a:chExt cx="1214700" cy="1214700"/>
          </a:xfrm>
        </p:grpSpPr>
        <p:sp>
          <p:nvSpPr>
            <p:cNvPr id="585" name="Google Shape;585;p59"/>
            <p:cNvSpPr/>
            <p:nvPr/>
          </p:nvSpPr>
          <p:spPr>
            <a:xfrm>
              <a:off x="5929350" y="2117975"/>
              <a:ext cx="1214700" cy="12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5995807" y="2184442"/>
              <a:ext cx="1081800" cy="108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57163" dist="76200" dir="5280000" algn="bl" rotWithShape="0">
                <a:schemeClr val="dk1">
                  <a:alpha val="52999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Google Shape;587;p59"/>
          <p:cNvGrpSpPr/>
          <p:nvPr/>
        </p:nvGrpSpPr>
        <p:grpSpPr>
          <a:xfrm>
            <a:off x="5197859" y="4070673"/>
            <a:ext cx="781295" cy="781295"/>
            <a:chOff x="5929350" y="2117975"/>
            <a:chExt cx="1214700" cy="1214700"/>
          </a:xfrm>
        </p:grpSpPr>
        <p:sp>
          <p:nvSpPr>
            <p:cNvPr id="588" name="Google Shape;588;p59"/>
            <p:cNvSpPr/>
            <p:nvPr/>
          </p:nvSpPr>
          <p:spPr>
            <a:xfrm>
              <a:off x="5929350" y="2117975"/>
              <a:ext cx="1214700" cy="121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5995807" y="2184442"/>
              <a:ext cx="1081800" cy="1081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157163" dist="76200" dir="5280000" algn="bl" rotWithShape="0">
                <a:schemeClr val="dk1">
                  <a:alpha val="52999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object 18">
            <a:extLst>
              <a:ext uri="{FF2B5EF4-FFF2-40B4-BE49-F238E27FC236}">
                <a16:creationId xmlns:a16="http://schemas.microsoft.com/office/drawing/2014/main" id="{5CC723C8-10D9-2CE3-C07F-9600C3FAAD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02B94-7F90-629B-A65A-BA00D556EDD5}"/>
              </a:ext>
            </a:extLst>
          </p:cNvPr>
          <p:cNvSpPr txBox="1"/>
          <p:nvPr/>
        </p:nvSpPr>
        <p:spPr>
          <a:xfrm>
            <a:off x="1213944" y="319151"/>
            <a:ext cx="7339312" cy="108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200"/>
              </a:spcAft>
              <a:buClr>
                <a:srgbClr val="FFFFFF"/>
              </a:buClr>
              <a:buSzPts val="5200"/>
              <a:buFont typeface="Rubik Black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DE300"/>
                </a:solidFill>
                <a:effectLst/>
                <a:uLnTx/>
                <a:uFillTx/>
                <a:latin typeface="Rubik Black"/>
                <a:cs typeface="Rubik Black"/>
                <a:sym typeface="Rubik Black"/>
              </a:rPr>
              <a:t>Check Suspicious Phone Calls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33E32-A1EA-7F5E-CE0E-B06D831CC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3" y="1318711"/>
            <a:ext cx="3966267" cy="1879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622DA-83AC-EABF-0B03-8BB317FBD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53" y="3560444"/>
            <a:ext cx="4631131" cy="6377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DC02B4-DAF6-06DE-0BED-5107CD3C944D}"/>
              </a:ext>
            </a:extLst>
          </p:cNvPr>
          <p:cNvSpPr txBox="1"/>
          <p:nvPr/>
        </p:nvSpPr>
        <p:spPr>
          <a:xfrm>
            <a:off x="4983497" y="2648691"/>
            <a:ext cx="396626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🎯 Goal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Find calls made ±30 minutes around the crime.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Darker Grotesque SemiBold" panose="020B0604020202020204" charset="0"/>
              <a:cs typeface="Rubik Black" panose="020B0604020202020204" charset="-79"/>
            </a:endParaRPr>
          </a:p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🧩 Clue Expected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Did the suspect talk to someone just before or after the incident?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1"/>
          <p:cNvSpPr txBox="1">
            <a:spLocks noGrp="1"/>
          </p:cNvSpPr>
          <p:nvPr>
            <p:ph type="ctrTitle"/>
          </p:nvPr>
        </p:nvSpPr>
        <p:spPr>
          <a:xfrm>
            <a:off x="2031866" y="260688"/>
            <a:ext cx="5080267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Match Evidence </a:t>
            </a:r>
            <a:r>
              <a:rPr lang="en-IN" dirty="0"/>
              <a:t>With Movements</a:t>
            </a:r>
            <a:br>
              <a:rPr lang="en-IN" dirty="0"/>
            </a:br>
            <a:br>
              <a:rPr lang="en" dirty="0"/>
            </a:br>
            <a:endParaRPr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82AED251-9F85-AEAF-4E6A-5FFA016D255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4B470A-54CA-454A-D2F5-7C62A4CC1757}"/>
              </a:ext>
            </a:extLst>
          </p:cNvPr>
          <p:cNvSpPr txBox="1"/>
          <p:nvPr/>
        </p:nvSpPr>
        <p:spPr>
          <a:xfrm>
            <a:off x="441435" y="2009957"/>
            <a:ext cx="401232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🎯 Goal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Check if evidence discovery matches presence of any employee.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Darker Grotesque SemiBold" panose="020B0604020202020204" charset="0"/>
              <a:cs typeface="Rubik Black" panose="020B0604020202020204" charset="-79"/>
            </a:endParaRPr>
          </a:p>
          <a:p>
            <a:pPr>
              <a:buNone/>
            </a:pPr>
            <a:r>
              <a:rPr lang="en-US" sz="1800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🧩 Clue Expected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Who was close to the evidence time </a:t>
            </a:r>
            <a:r>
              <a:rPr lang="en-US" sz="1600" b="1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and</a:t>
            </a: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 in the crime room?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46FBF0F-3ED7-FEF1-367B-6AD74E17E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243" y="1501942"/>
            <a:ext cx="4169978" cy="196647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4C7B7D2-6CA2-BFD5-5BC0-E198660AF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980" y="3876894"/>
            <a:ext cx="6976242" cy="781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"/>
          <p:cNvSpPr txBox="1">
            <a:spLocks noGrp="1"/>
          </p:cNvSpPr>
          <p:nvPr>
            <p:ph type="title"/>
          </p:nvPr>
        </p:nvSpPr>
        <p:spPr>
          <a:xfrm>
            <a:off x="754397" y="1308250"/>
            <a:ext cx="3101100" cy="1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04</a:t>
            </a:r>
            <a:endParaRPr dirty="0"/>
          </a:p>
        </p:txBody>
      </p:sp>
      <p:sp>
        <p:nvSpPr>
          <p:cNvPr id="624" name="Google Shape;624;p62"/>
          <p:cNvSpPr txBox="1">
            <a:spLocks noGrp="1"/>
          </p:cNvSpPr>
          <p:nvPr>
            <p:ph type="ctrTitle" idx="2"/>
          </p:nvPr>
        </p:nvSpPr>
        <p:spPr>
          <a:xfrm>
            <a:off x="3917733" y="1656874"/>
            <a:ext cx="5502164" cy="9539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IN" sz="4400" dirty="0"/>
              <a:t>CONCLUSION</a:t>
            </a:r>
            <a:endParaRPr sz="4400" dirty="0"/>
          </a:p>
        </p:txBody>
      </p:sp>
      <p:sp>
        <p:nvSpPr>
          <p:cNvPr id="625" name="Google Shape;625;p62"/>
          <p:cNvSpPr txBox="1">
            <a:spLocks noGrp="1"/>
          </p:cNvSpPr>
          <p:nvPr>
            <p:ph type="subTitle" idx="1"/>
          </p:nvPr>
        </p:nvSpPr>
        <p:spPr>
          <a:xfrm>
            <a:off x="2733552" y="2959449"/>
            <a:ext cx="4353048" cy="816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</a:t>
            </a:r>
            <a:r>
              <a:rPr lang="en" sz="2400" b="1" dirty="0">
                <a:solidFill>
                  <a:srgbClr val="C00000"/>
                </a:solidFill>
              </a:rPr>
              <a:t>real killer’s </a:t>
            </a:r>
            <a:r>
              <a:rPr lang="en" sz="2400" dirty="0"/>
              <a:t>mask is going to be revealed very soon…</a:t>
            </a:r>
            <a:endParaRPr sz="2400"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1941E477-FC9B-840B-CC92-F38F7E2AF54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4"/>
          <p:cNvSpPr txBox="1">
            <a:spLocks noGrp="1"/>
          </p:cNvSpPr>
          <p:nvPr>
            <p:ph type="ctrTitle"/>
          </p:nvPr>
        </p:nvSpPr>
        <p:spPr>
          <a:xfrm>
            <a:off x="1327678" y="367553"/>
            <a:ext cx="6486768" cy="658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dirty="0"/>
              <a:t>Combine of All Findings</a:t>
            </a:r>
            <a:endParaRPr lang="en-IN"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1300925F-987B-F3E4-14FA-BFE100E59E8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0A58C-B0EB-ACF3-1E6D-FDAC108C7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062" y="2792532"/>
            <a:ext cx="5900001" cy="20819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5E00D7-26E1-0559-EBF5-23D5C32D24D4}"/>
              </a:ext>
            </a:extLst>
          </p:cNvPr>
          <p:cNvSpPr txBox="1"/>
          <p:nvPr/>
        </p:nvSpPr>
        <p:spPr>
          <a:xfrm>
            <a:off x="1454418" y="1115746"/>
            <a:ext cx="623329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🎯 Goal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Return </a:t>
            </a:r>
            <a:r>
              <a:rPr lang="en-US" sz="1600" b="1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only the killer’s name</a:t>
            </a: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 in required format.</a:t>
            </a:r>
          </a:p>
          <a:p>
            <a:pPr>
              <a:buNone/>
            </a:pPr>
            <a:endParaRPr lang="en-US" sz="1600" dirty="0">
              <a:solidFill>
                <a:schemeClr val="bg1"/>
              </a:solidFill>
              <a:latin typeface="Darker Grotesque SemiBold" panose="020B0604020202020204" charset="0"/>
              <a:cs typeface="Rubik Black" panose="020B0604020202020204" charset="-79"/>
            </a:endParaRPr>
          </a:p>
          <a:p>
            <a:pPr>
              <a:buNone/>
            </a:pPr>
            <a:r>
              <a:rPr lang="en-US" sz="1800" b="1" dirty="0">
                <a:solidFill>
                  <a:schemeClr val="bg1"/>
                </a:solidFill>
                <a:latin typeface="Rubik Black" panose="020B0604020202020204" charset="-79"/>
                <a:cs typeface="Rubik Black" panose="020B0604020202020204" charset="-79"/>
              </a:rPr>
              <a:t>🧩 Clue Expected</a:t>
            </a:r>
          </a:p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Exactly one employee fits </a:t>
            </a:r>
            <a:r>
              <a:rPr lang="en-US" sz="1600" b="1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all 3 conditions</a:t>
            </a:r>
            <a:r>
              <a:rPr lang="en-US" sz="1600" dirty="0">
                <a:solidFill>
                  <a:schemeClr val="bg1"/>
                </a:solidFill>
                <a:latin typeface="Darker Grotesque SemiBold" panose="020B0604020202020204" charset="0"/>
                <a:cs typeface="Rubik Black" panose="020B0604020202020204" charset="-79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5D768A-2FA8-72FF-9A45-8BA1756FC0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55019" y="674828"/>
            <a:ext cx="8033943" cy="419742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45" name="Google Shape;845;p69"/>
          <p:cNvSpPr txBox="1">
            <a:spLocks noGrp="1"/>
          </p:cNvSpPr>
          <p:nvPr>
            <p:ph type="ctrTitle"/>
          </p:nvPr>
        </p:nvSpPr>
        <p:spPr>
          <a:xfrm>
            <a:off x="2566881" y="239964"/>
            <a:ext cx="4010217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THE FINAL </a:t>
            </a:r>
            <a:r>
              <a:rPr lang="en" dirty="0"/>
              <a:t>KILLER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46" name="Google Shape;846;p69"/>
          <p:cNvSpPr txBox="1">
            <a:spLocks noGrp="1"/>
          </p:cNvSpPr>
          <p:nvPr>
            <p:ph type="subTitle" idx="1"/>
          </p:nvPr>
        </p:nvSpPr>
        <p:spPr>
          <a:xfrm>
            <a:off x="2738943" y="3496149"/>
            <a:ext cx="3666097" cy="711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000" dirty="0">
                <a:solidFill>
                  <a:srgbClr val="EE0000"/>
                </a:solidFill>
              </a:rPr>
              <a:t>D</a:t>
            </a:r>
            <a:r>
              <a:rPr lang="en" sz="3200" dirty="0">
                <a:solidFill>
                  <a:srgbClr val="EE0000"/>
                </a:solidFill>
              </a:rPr>
              <a:t>AVID KUMAR</a:t>
            </a:r>
            <a:endParaRPr sz="3200" dirty="0">
              <a:solidFill>
                <a:srgbClr val="EE0000"/>
              </a:solidFill>
            </a:endParaRPr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46F7490F-0FE8-D09A-93F7-A6B1905D8FF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24F93-464E-7ACA-D2ED-8D3FE31ED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338" y="1785763"/>
            <a:ext cx="3447309" cy="785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8237;p86">
            <a:extLst>
              <a:ext uri="{FF2B5EF4-FFF2-40B4-BE49-F238E27FC236}">
                <a16:creationId xmlns:a16="http://schemas.microsoft.com/office/drawing/2014/main" id="{0E94CA58-060A-7274-0D59-7E98B255FD6D}"/>
              </a:ext>
            </a:extLst>
          </p:cNvPr>
          <p:cNvGrpSpPr/>
          <p:nvPr/>
        </p:nvGrpSpPr>
        <p:grpSpPr>
          <a:xfrm>
            <a:off x="2471808" y="1679028"/>
            <a:ext cx="4173750" cy="3268573"/>
            <a:chOff x="6599718" y="2068734"/>
            <a:chExt cx="940737" cy="721067"/>
          </a:xfrm>
        </p:grpSpPr>
        <p:sp>
          <p:nvSpPr>
            <p:cNvPr id="14" name="Google Shape;8238;p86">
              <a:extLst>
                <a:ext uri="{FF2B5EF4-FFF2-40B4-BE49-F238E27FC236}">
                  <a16:creationId xmlns:a16="http://schemas.microsoft.com/office/drawing/2014/main" id="{E1D91861-41E7-C75C-6596-DDE3C936C6D8}"/>
                </a:ext>
              </a:extLst>
            </p:cNvPr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239;p86">
              <a:extLst>
                <a:ext uri="{FF2B5EF4-FFF2-40B4-BE49-F238E27FC236}">
                  <a16:creationId xmlns:a16="http://schemas.microsoft.com/office/drawing/2014/main" id="{E2614A37-7C81-2429-1680-04C24BFEEEB7}"/>
                </a:ext>
              </a:extLst>
            </p:cNvPr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40;p86">
              <a:extLst>
                <a:ext uri="{FF2B5EF4-FFF2-40B4-BE49-F238E27FC236}">
                  <a16:creationId xmlns:a16="http://schemas.microsoft.com/office/drawing/2014/main" id="{AB38CF4B-10CD-6551-5E24-36C210FAA9F0}"/>
                </a:ext>
              </a:extLst>
            </p:cNvPr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241;p86">
              <a:extLst>
                <a:ext uri="{FF2B5EF4-FFF2-40B4-BE49-F238E27FC236}">
                  <a16:creationId xmlns:a16="http://schemas.microsoft.com/office/drawing/2014/main" id="{655407AB-FDE1-7C84-B197-E3E402C782E6}"/>
                </a:ext>
              </a:extLst>
            </p:cNvPr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242;p86">
              <a:extLst>
                <a:ext uri="{FF2B5EF4-FFF2-40B4-BE49-F238E27FC236}">
                  <a16:creationId xmlns:a16="http://schemas.microsoft.com/office/drawing/2014/main" id="{AB5E0187-570C-1EFB-FCFD-DF0B63FDBF78}"/>
                </a:ext>
              </a:extLst>
            </p:cNvPr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43;p86">
              <a:extLst>
                <a:ext uri="{FF2B5EF4-FFF2-40B4-BE49-F238E27FC236}">
                  <a16:creationId xmlns:a16="http://schemas.microsoft.com/office/drawing/2014/main" id="{9C328ED6-8BF6-23D1-798A-F6610FB4D43A}"/>
                </a:ext>
              </a:extLst>
            </p:cNvPr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8244;p86">
              <a:extLst>
                <a:ext uri="{FF2B5EF4-FFF2-40B4-BE49-F238E27FC236}">
                  <a16:creationId xmlns:a16="http://schemas.microsoft.com/office/drawing/2014/main" id="{53000E4B-58C9-0E1A-9786-3CAC94E34E28}"/>
                </a:ext>
              </a:extLst>
            </p:cNvPr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21" name="Google Shape;8245;p86">
                <a:extLst>
                  <a:ext uri="{FF2B5EF4-FFF2-40B4-BE49-F238E27FC236}">
                    <a16:creationId xmlns:a16="http://schemas.microsoft.com/office/drawing/2014/main" id="{365F3841-44ED-48E0-A25D-E29BE388FBEC}"/>
                  </a:ext>
                </a:extLst>
              </p:cNvPr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246;p86">
                <a:extLst>
                  <a:ext uri="{FF2B5EF4-FFF2-40B4-BE49-F238E27FC236}">
                    <a16:creationId xmlns:a16="http://schemas.microsoft.com/office/drawing/2014/main" id="{AE81D1AA-BE84-BA1F-D642-F310AE598A19}"/>
                  </a:ext>
                </a:extLst>
              </p:cNvPr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247;p86">
                <a:extLst>
                  <a:ext uri="{FF2B5EF4-FFF2-40B4-BE49-F238E27FC236}">
                    <a16:creationId xmlns:a16="http://schemas.microsoft.com/office/drawing/2014/main" id="{B6999169-4989-53F6-D049-09C45F7ED0E9}"/>
                  </a:ext>
                </a:extLst>
              </p:cNvPr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248;p86">
                <a:extLst>
                  <a:ext uri="{FF2B5EF4-FFF2-40B4-BE49-F238E27FC236}">
                    <a16:creationId xmlns:a16="http://schemas.microsoft.com/office/drawing/2014/main" id="{8599300F-75E7-B7E0-9E48-566EA54D6967}"/>
                  </a:ext>
                </a:extLst>
              </p:cNvPr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249;p86">
                <a:extLst>
                  <a:ext uri="{FF2B5EF4-FFF2-40B4-BE49-F238E27FC236}">
                    <a16:creationId xmlns:a16="http://schemas.microsoft.com/office/drawing/2014/main" id="{7351FBAF-420F-A64F-A371-F6D8087F32D9}"/>
                  </a:ext>
                </a:extLst>
              </p:cNvPr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250;p86">
                <a:extLst>
                  <a:ext uri="{FF2B5EF4-FFF2-40B4-BE49-F238E27FC236}">
                    <a16:creationId xmlns:a16="http://schemas.microsoft.com/office/drawing/2014/main" id="{17067132-D573-8A80-F70D-DDEFDD2376C8}"/>
                  </a:ext>
                </a:extLst>
              </p:cNvPr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" name="Google Shape;8251;p86">
                <a:extLst>
                  <a:ext uri="{FF2B5EF4-FFF2-40B4-BE49-F238E27FC236}">
                    <a16:creationId xmlns:a16="http://schemas.microsoft.com/office/drawing/2014/main" id="{1FC0FA06-C1C8-1B47-0091-60D7FAB83C82}"/>
                  </a:ext>
                </a:extLst>
              </p:cNvPr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28" name="Google Shape;8252;p86">
                  <a:extLst>
                    <a:ext uri="{FF2B5EF4-FFF2-40B4-BE49-F238E27FC236}">
                      <a16:creationId xmlns:a16="http://schemas.microsoft.com/office/drawing/2014/main" id="{C993C390-B046-9772-BDB9-4007BA4E32DF}"/>
                    </a:ext>
                  </a:extLst>
                </p:cNvPr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8253;p86">
                  <a:extLst>
                    <a:ext uri="{FF2B5EF4-FFF2-40B4-BE49-F238E27FC236}">
                      <a16:creationId xmlns:a16="http://schemas.microsoft.com/office/drawing/2014/main" id="{D0ED7585-5545-6174-1F20-8EBA338A3B3B}"/>
                    </a:ext>
                  </a:extLst>
                </p:cNvPr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8254;p86">
                  <a:extLst>
                    <a:ext uri="{FF2B5EF4-FFF2-40B4-BE49-F238E27FC236}">
                      <a16:creationId xmlns:a16="http://schemas.microsoft.com/office/drawing/2014/main" id="{07088581-7FB4-A025-CB3A-2107A9AA6D6A}"/>
                    </a:ext>
                  </a:extLst>
                </p:cNvPr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8255;p86">
                  <a:extLst>
                    <a:ext uri="{FF2B5EF4-FFF2-40B4-BE49-F238E27FC236}">
                      <a16:creationId xmlns:a16="http://schemas.microsoft.com/office/drawing/2014/main" id="{580B815F-E32B-878E-6FD1-876207F7406E}"/>
                    </a:ext>
                  </a:extLst>
                </p:cNvPr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8256;p86">
                  <a:extLst>
                    <a:ext uri="{FF2B5EF4-FFF2-40B4-BE49-F238E27FC236}">
                      <a16:creationId xmlns:a16="http://schemas.microsoft.com/office/drawing/2014/main" id="{A1E3477E-2FFE-3A49-2E45-3FA454D0C181}"/>
                    </a:ext>
                  </a:extLst>
                </p:cNvPr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8257;p86">
                  <a:extLst>
                    <a:ext uri="{FF2B5EF4-FFF2-40B4-BE49-F238E27FC236}">
                      <a16:creationId xmlns:a16="http://schemas.microsoft.com/office/drawing/2014/main" id="{D5742BA9-A94A-DEE7-B3A9-E8F4DFFCBCB2}"/>
                    </a:ext>
                  </a:extLst>
                </p:cNvPr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8258;p86">
                  <a:extLst>
                    <a:ext uri="{FF2B5EF4-FFF2-40B4-BE49-F238E27FC236}">
                      <a16:creationId xmlns:a16="http://schemas.microsoft.com/office/drawing/2014/main" id="{811D2FE8-2B50-F873-495A-DB897A66A763}"/>
                    </a:ext>
                  </a:extLst>
                </p:cNvPr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6" name="Google Shape;376;p42"/>
          <p:cNvSpPr txBox="1">
            <a:spLocks noGrp="1"/>
          </p:cNvSpPr>
          <p:nvPr>
            <p:ph type="title" idx="2"/>
          </p:nvPr>
        </p:nvSpPr>
        <p:spPr>
          <a:xfrm>
            <a:off x="289589" y="202840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1529489" y="2578845"/>
            <a:ext cx="2581200" cy="3053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79" name="Google Shape;379;p42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OF</a:t>
            </a:r>
            <a:r>
              <a:rPr lang="en" dirty="0"/>
              <a:t> CONTENTS</a:t>
            </a:r>
            <a:endParaRPr dirty="0"/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4"/>
          </p:nvPr>
        </p:nvSpPr>
        <p:spPr>
          <a:xfrm>
            <a:off x="4342957" y="202840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5"/>
          </p:nvPr>
        </p:nvSpPr>
        <p:spPr>
          <a:xfrm>
            <a:off x="5485060" y="2440533"/>
            <a:ext cx="365894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INITIAL INVESTIGATION</a:t>
            </a:r>
            <a:endParaRPr dirty="0"/>
          </a:p>
        </p:txBody>
      </p:sp>
      <p:sp>
        <p:nvSpPr>
          <p:cNvPr id="383" name="Google Shape;383;p42"/>
          <p:cNvSpPr txBox="1">
            <a:spLocks noGrp="1"/>
          </p:cNvSpPr>
          <p:nvPr>
            <p:ph type="title" idx="7"/>
          </p:nvPr>
        </p:nvSpPr>
        <p:spPr>
          <a:xfrm>
            <a:off x="289589" y="3550556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8"/>
          </p:nvPr>
        </p:nvSpPr>
        <p:spPr>
          <a:xfrm>
            <a:off x="1451461" y="4018256"/>
            <a:ext cx="2416868" cy="336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Aft>
                <a:spcPts val="1200"/>
              </a:spcAft>
            </a:pPr>
            <a:r>
              <a:rPr lang="en-IN" dirty="0"/>
              <a:t>EVIDENCE</a:t>
            </a:r>
          </a:p>
        </p:txBody>
      </p:sp>
      <p:sp>
        <p:nvSpPr>
          <p:cNvPr id="386" name="Google Shape;386;p42"/>
          <p:cNvSpPr txBox="1">
            <a:spLocks noGrp="1"/>
          </p:cNvSpPr>
          <p:nvPr>
            <p:ph type="title" idx="13"/>
          </p:nvPr>
        </p:nvSpPr>
        <p:spPr>
          <a:xfrm>
            <a:off x="4342957" y="3550556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4"/>
          </p:nvPr>
        </p:nvSpPr>
        <p:spPr>
          <a:xfrm>
            <a:off x="6273211" y="4085228"/>
            <a:ext cx="2581200" cy="245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IN" dirty="0"/>
              <a:t>CONCLUSION</a:t>
            </a:r>
            <a:endParaRPr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7E65DBB1-97FB-4605-1B6A-51715B5123B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0B113-E501-8999-B228-F83E4A4608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4879428" cy="5143500"/>
          </a:xfrm>
          <a:prstGeom prst="rect">
            <a:avLst/>
          </a:prstGeom>
          <a:ln>
            <a:noFill/>
          </a:ln>
        </p:spPr>
      </p:pic>
      <p:sp>
        <p:nvSpPr>
          <p:cNvPr id="630" name="Google Shape;630;p63"/>
          <p:cNvSpPr txBox="1">
            <a:spLocks noGrp="1"/>
          </p:cNvSpPr>
          <p:nvPr>
            <p:ph type="ctrTitle"/>
          </p:nvPr>
        </p:nvSpPr>
        <p:spPr>
          <a:xfrm>
            <a:off x="713099" y="903580"/>
            <a:ext cx="6003011" cy="1230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IN" dirty="0">
                <a:solidFill>
                  <a:schemeClr val="lt1"/>
                </a:solidFill>
              </a:rPr>
              <a:t>CASE SOLVED: </a:t>
            </a:r>
            <a:r>
              <a:rPr lang="en-IN" dirty="0"/>
              <a:t>Explanation of Findings</a:t>
            </a:r>
            <a:endParaRPr dirty="0"/>
          </a:p>
        </p:txBody>
      </p:sp>
      <p:sp>
        <p:nvSpPr>
          <p:cNvPr id="631" name="Google Shape;631;p63"/>
          <p:cNvSpPr txBox="1">
            <a:spLocks noGrp="1"/>
          </p:cNvSpPr>
          <p:nvPr>
            <p:ph type="subTitle" idx="1"/>
          </p:nvPr>
        </p:nvSpPr>
        <p:spPr>
          <a:xfrm>
            <a:off x="713099" y="1994339"/>
            <a:ext cx="6941059" cy="3149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killer is </a:t>
            </a:r>
            <a:r>
              <a:rPr lang="en-US" sz="1200" b="1" u="sng" dirty="0"/>
              <a:t>David Kumar</a:t>
            </a:r>
            <a:r>
              <a:rPr lang="en-US" sz="1200" dirty="0"/>
              <a:t>. This conclusion was reached by cross-referencing multiple company databases to establish a pattern of presence and deception.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C000"/>
                </a:solidFill>
              </a:rPr>
              <a:t>Presence at the Scene (Keycard Logs): </a:t>
            </a:r>
            <a:r>
              <a:rPr lang="en-US" sz="1200" dirty="0"/>
              <a:t>The investigation first filtered the `</a:t>
            </a:r>
            <a:r>
              <a:rPr lang="en-US" sz="1200" dirty="0" err="1"/>
              <a:t>keycard_logs</a:t>
            </a:r>
            <a:r>
              <a:rPr lang="en-US" sz="1200" dirty="0"/>
              <a:t>` for the time of the murder (around 21:00:00). </a:t>
            </a:r>
            <a:r>
              <a:rPr lang="en-US" sz="1200" b="1" dirty="0"/>
              <a:t>David Kumar </a:t>
            </a:r>
            <a:r>
              <a:rPr lang="en-US" sz="1200" dirty="0"/>
              <a:t>was identified as the only person logged into the CEO Office from ‘20:50:00 to 21:00:00’, placing him directly at the crime scene.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C000"/>
                </a:solidFill>
              </a:rPr>
              <a:t>Alibi Contradiction (Alibis &amp; Keycard Logs): </a:t>
            </a:r>
            <a:r>
              <a:rPr lang="en-US" sz="1200" dirty="0"/>
              <a:t>When checking his statement in the `alibis` table, </a:t>
            </a:r>
            <a:r>
              <a:rPr lang="en-US" sz="1200" b="1" u="sng" dirty="0"/>
              <a:t>David Kumar</a:t>
            </a:r>
            <a:r>
              <a:rPr lang="en-US" sz="1200" dirty="0"/>
              <a:t> claimed to be in the Server Room. This was a confirmed lie, as his keycard logs contradicted this claim.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C000"/>
                </a:solidFill>
              </a:rPr>
              <a:t>Suspicious Communication (Calls): </a:t>
            </a:r>
            <a:r>
              <a:rPr lang="en-US" sz="1200" dirty="0"/>
              <a:t>The `calls` table showed </a:t>
            </a:r>
            <a:r>
              <a:rPr lang="en-US" sz="1200" b="1" u="sng" dirty="0"/>
              <a:t>David Kumar</a:t>
            </a:r>
            <a:r>
              <a:rPr lang="en-US" sz="1200" b="1" dirty="0"/>
              <a:t> </a:t>
            </a:r>
            <a:r>
              <a:rPr lang="en-US" sz="1200" dirty="0"/>
              <a:t>made a critical call to Alice Johnson at 20:55:00, while he was still logged inside the CEO Office. This indicates communication immediately before the crime was completed.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 </a:t>
            </a:r>
            <a:r>
              <a:rPr lang="en-US" sz="1200" dirty="0">
                <a:solidFill>
                  <a:srgbClr val="FFC000"/>
                </a:solidFill>
              </a:rPr>
              <a:t>Physical Evidence (Evidence): </a:t>
            </a:r>
            <a:r>
              <a:rPr lang="en-US" sz="1200" dirty="0"/>
              <a:t>Final analysis confirmed physical evidence, including a Fingerprint on desk and a Keycard swipe logs mismatch, were found in the CEO Office, further connecting </a:t>
            </a:r>
            <a:r>
              <a:rPr lang="en-US" sz="1200" b="1" u="sng" dirty="0"/>
              <a:t>David Kumar</a:t>
            </a:r>
            <a:r>
              <a:rPr lang="en-US" sz="1200" b="1" dirty="0"/>
              <a:t> </a:t>
            </a:r>
            <a:r>
              <a:rPr lang="en-US" sz="1200" dirty="0"/>
              <a:t>to the crime and an attempted cover-up.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All data streams point consistently and exclusively to </a:t>
            </a:r>
            <a:r>
              <a:rPr lang="en-US" sz="1200" b="1" u="sng" dirty="0"/>
              <a:t>David Kumar</a:t>
            </a:r>
            <a:r>
              <a:rPr lang="en-US" sz="1200" b="1" dirty="0"/>
              <a:t> </a:t>
            </a:r>
            <a:r>
              <a:rPr lang="en-US" sz="1200" dirty="0"/>
              <a:t>as the culprit.</a:t>
            </a:r>
            <a:endParaRPr sz="1200"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749C0D45-89F9-1755-A185-91D8AD11DA1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3"/>
          <p:cNvSpPr txBox="1">
            <a:spLocks noGrp="1"/>
          </p:cNvSpPr>
          <p:nvPr>
            <p:ph type="body" idx="1"/>
          </p:nvPr>
        </p:nvSpPr>
        <p:spPr>
          <a:xfrm>
            <a:off x="686882" y="1947658"/>
            <a:ext cx="7780282" cy="294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indent="-330200" algn="just">
              <a:buSzPts val="1600"/>
            </a:pPr>
            <a:r>
              <a:rPr lang="en-US" b="1" dirty="0"/>
              <a:t>David Kumar</a:t>
            </a:r>
            <a:r>
              <a:rPr lang="en-US" dirty="0"/>
              <a:t> was the only employee logged in (20:50:00–21:00:00).</a:t>
            </a:r>
            <a:r>
              <a:rPr lang="en" dirty="0"/>
              <a:t>List all the key concepts to remember</a:t>
            </a:r>
            <a:endParaRPr dirty="0"/>
          </a:p>
          <a:p>
            <a:pPr lvl="0" indent="-330200" algn="just">
              <a:buSzPts val="1600"/>
            </a:pPr>
            <a:r>
              <a:rPr lang="en-US" b="1" dirty="0"/>
              <a:t>David Kumar</a:t>
            </a:r>
            <a:r>
              <a:rPr lang="en-US" dirty="0"/>
              <a:t> claimed the Server Room, which was proven false by the keycard logs.</a:t>
            </a:r>
            <a:r>
              <a:rPr lang="en" dirty="0"/>
              <a:t>List all the key concepts to remember</a:t>
            </a:r>
            <a:endParaRPr dirty="0"/>
          </a:p>
          <a:p>
            <a:pPr lvl="0" indent="-330200" algn="just">
              <a:buSzPts val="1600"/>
            </a:pPr>
            <a:r>
              <a:rPr lang="en-US" b="1" dirty="0"/>
              <a:t>David Kumar</a:t>
            </a:r>
            <a:r>
              <a:rPr lang="en-US" dirty="0"/>
              <a:t> called Alice Johnson at </a:t>
            </a:r>
            <a:r>
              <a:rPr lang="en-US" b="1" dirty="0"/>
              <a:t>20:55:00</a:t>
            </a:r>
            <a:r>
              <a:rPr lang="en-US" dirty="0"/>
              <a:t> while at the crime scene.</a:t>
            </a:r>
          </a:p>
          <a:p>
            <a:pPr lvl="0" indent="-330200" algn="just">
              <a:buSzPts val="1600"/>
            </a:pPr>
            <a:r>
              <a:rPr lang="en-US" dirty="0"/>
              <a:t>A </a:t>
            </a:r>
            <a:r>
              <a:rPr lang="en-US" b="1" dirty="0"/>
              <a:t>Fingerprint on desk</a:t>
            </a:r>
            <a:r>
              <a:rPr lang="en-US" dirty="0"/>
              <a:t> and a </a:t>
            </a:r>
            <a:r>
              <a:rPr lang="en-US" b="1" dirty="0"/>
              <a:t>Keycard swipe logs mismatch</a:t>
            </a:r>
            <a:r>
              <a:rPr lang="en-US" dirty="0"/>
              <a:t> were found </a:t>
            </a:r>
            <a:r>
              <a:rPr lang="en-IN" dirty="0"/>
              <a:t>at the crime scene.</a:t>
            </a:r>
            <a:br>
              <a:rPr lang="en-IN" dirty="0"/>
            </a:br>
            <a:r>
              <a:rPr lang="en-US" b="1" dirty="0"/>
              <a:t>David Kumar</a:t>
            </a:r>
            <a:r>
              <a:rPr lang="en-US" dirty="0"/>
              <a:t>'s log entries, false alibi, and call activity all completely contradict his statement.</a:t>
            </a:r>
            <a:endParaRPr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791426BD-BAA2-C390-988F-78FE55A6CA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grpSp>
        <p:nvGrpSpPr>
          <p:cNvPr id="3" name="Google Shape;1229;p82">
            <a:extLst>
              <a:ext uri="{FF2B5EF4-FFF2-40B4-BE49-F238E27FC236}">
                <a16:creationId xmlns:a16="http://schemas.microsoft.com/office/drawing/2014/main" id="{8A951E08-7301-D010-CF2C-337132421D20}"/>
              </a:ext>
            </a:extLst>
          </p:cNvPr>
          <p:cNvGrpSpPr/>
          <p:nvPr/>
        </p:nvGrpSpPr>
        <p:grpSpPr>
          <a:xfrm>
            <a:off x="1450428" y="367145"/>
            <a:ext cx="6810703" cy="1330912"/>
            <a:chOff x="6336019" y="3733725"/>
            <a:chExt cx="2566206" cy="351310"/>
          </a:xfrm>
        </p:grpSpPr>
        <p:sp>
          <p:nvSpPr>
            <p:cNvPr id="4" name="Google Shape;1230;p82">
              <a:extLst>
                <a:ext uri="{FF2B5EF4-FFF2-40B4-BE49-F238E27FC236}">
                  <a16:creationId xmlns:a16="http://schemas.microsoft.com/office/drawing/2014/main" id="{4835C8B4-744A-CB9E-A5F3-24128FE71CA3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231;p82">
              <a:extLst>
                <a:ext uri="{FF2B5EF4-FFF2-40B4-BE49-F238E27FC236}">
                  <a16:creationId xmlns:a16="http://schemas.microsoft.com/office/drawing/2014/main" id="{1210429A-0933-176C-A0C6-5F0321F96637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2;p82">
              <a:extLst>
                <a:ext uri="{FF2B5EF4-FFF2-40B4-BE49-F238E27FC236}">
                  <a16:creationId xmlns:a16="http://schemas.microsoft.com/office/drawing/2014/main" id="{D4BF1989-5B41-E2A1-4A3A-BD8C3A2103B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 w="9525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3;p82">
              <a:extLst>
                <a:ext uri="{FF2B5EF4-FFF2-40B4-BE49-F238E27FC236}">
                  <a16:creationId xmlns:a16="http://schemas.microsoft.com/office/drawing/2014/main" id="{236B7F8E-76A3-0E7F-965B-2900D210DB98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EFA555-5ECE-5962-7773-D1C67BDEF04D}"/>
              </a:ext>
            </a:extLst>
          </p:cNvPr>
          <p:cNvSpPr txBox="1"/>
          <p:nvPr/>
        </p:nvSpPr>
        <p:spPr>
          <a:xfrm>
            <a:off x="1400198" y="709416"/>
            <a:ext cx="5187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DE300"/>
                </a:solidFill>
                <a:effectLst/>
                <a:uLnTx/>
                <a:uFillTx/>
                <a:latin typeface="Rubik Black"/>
                <a:cs typeface="Rubik Black"/>
                <a:sym typeface="Rubik Black"/>
              </a:rPr>
              <a:t>🕵️‍♂️ Case Summary</a:t>
            </a:r>
            <a:endParaRPr lang="en-IN" sz="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4"/>
          <p:cNvSpPr txBox="1">
            <a:spLocks noGrp="1"/>
          </p:cNvSpPr>
          <p:nvPr>
            <p:ph type="ctrTitle"/>
          </p:nvPr>
        </p:nvSpPr>
        <p:spPr>
          <a:xfrm>
            <a:off x="496442" y="577549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99" name="Google Shape;899;p74"/>
          <p:cNvSpPr txBox="1">
            <a:spLocks noGrp="1"/>
          </p:cNvSpPr>
          <p:nvPr>
            <p:ph type="subTitle" idx="1"/>
          </p:nvPr>
        </p:nvSpPr>
        <p:spPr>
          <a:xfrm>
            <a:off x="713100" y="1650800"/>
            <a:ext cx="4751892" cy="1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200" dirty="0">
                <a:latin typeface="Rubik Black"/>
                <a:ea typeface="Rubik Black"/>
                <a:cs typeface="Rubik Black"/>
                <a:sym typeface="Rubik Black"/>
              </a:rPr>
              <a:t>DO YOU HAVE ANY QUESTIONS?</a:t>
            </a:r>
            <a:endParaRPr sz="2200" dirty="0">
              <a:latin typeface="Rubik Black"/>
              <a:ea typeface="Rubik Black"/>
              <a:cs typeface="Rubik Black"/>
              <a:sym typeface="Rubik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IN" dirty="0"/>
              <a:t>iarindamdas7@gmail.com</a:t>
            </a:r>
            <a:endParaRPr dirty="0"/>
          </a:p>
          <a:p>
            <a:pPr marL="0" lvl="0" indent="0"/>
            <a:r>
              <a:rPr lang="en-IN" dirty="0"/>
              <a:t>https://www.linkedin.com/in/Arindam-das-analytics</a:t>
            </a:r>
            <a:endParaRPr dirty="0"/>
          </a:p>
        </p:txBody>
      </p:sp>
      <p:grpSp>
        <p:nvGrpSpPr>
          <p:cNvPr id="901" name="Google Shape;901;p74"/>
          <p:cNvGrpSpPr/>
          <p:nvPr/>
        </p:nvGrpSpPr>
        <p:grpSpPr>
          <a:xfrm>
            <a:off x="6140601" y="1949030"/>
            <a:ext cx="976740" cy="976740"/>
            <a:chOff x="6890310" y="2024062"/>
            <a:chExt cx="976740" cy="976740"/>
          </a:xfrm>
        </p:grpSpPr>
        <p:grpSp>
          <p:nvGrpSpPr>
            <p:cNvPr id="902" name="Google Shape;902;p74"/>
            <p:cNvGrpSpPr/>
            <p:nvPr/>
          </p:nvGrpSpPr>
          <p:grpSpPr>
            <a:xfrm rot="-1028168">
              <a:off x="6988063" y="2121814"/>
              <a:ext cx="781236" cy="781236"/>
              <a:chOff x="5929350" y="2117975"/>
              <a:chExt cx="1214700" cy="1214700"/>
            </a:xfrm>
          </p:grpSpPr>
          <p:sp>
            <p:nvSpPr>
              <p:cNvPr id="903" name="Google Shape;903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5" name="Google Shape;905;p74"/>
            <p:cNvSpPr/>
            <p:nvPr/>
          </p:nvSpPr>
          <p:spPr>
            <a:xfrm rot="-826213">
              <a:off x="7283544" y="2329786"/>
              <a:ext cx="190242" cy="365277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4"/>
          <p:cNvGrpSpPr/>
          <p:nvPr/>
        </p:nvGrpSpPr>
        <p:grpSpPr>
          <a:xfrm>
            <a:off x="6112403" y="3052495"/>
            <a:ext cx="976740" cy="976740"/>
            <a:chOff x="6629373" y="3188324"/>
            <a:chExt cx="976740" cy="976740"/>
          </a:xfrm>
        </p:grpSpPr>
        <p:grpSp>
          <p:nvGrpSpPr>
            <p:cNvPr id="907" name="Google Shape;907;p74"/>
            <p:cNvGrpSpPr/>
            <p:nvPr/>
          </p:nvGrpSpPr>
          <p:grpSpPr>
            <a:xfrm rot="-1028168">
              <a:off x="6727125" y="3286076"/>
              <a:ext cx="781236" cy="781236"/>
              <a:chOff x="5929350" y="2117975"/>
              <a:chExt cx="1214700" cy="1214700"/>
            </a:xfrm>
          </p:grpSpPr>
          <p:sp>
            <p:nvSpPr>
              <p:cNvPr id="908" name="Google Shape;908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" name="Google Shape;910;p74"/>
            <p:cNvSpPr/>
            <p:nvPr/>
          </p:nvSpPr>
          <p:spPr>
            <a:xfrm rot="745774">
              <a:off x="6949831" y="3559708"/>
              <a:ext cx="335834" cy="233992"/>
            </a:xfrm>
            <a:custGeom>
              <a:avLst/>
              <a:gdLst/>
              <a:ahLst/>
              <a:cxnLst/>
              <a:rect l="l" t="t" r="r" b="b"/>
              <a:pathLst>
                <a:path w="12544" h="8740" extrusionOk="0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74"/>
          <p:cNvGrpSpPr/>
          <p:nvPr/>
        </p:nvGrpSpPr>
        <p:grpSpPr>
          <a:xfrm>
            <a:off x="5424210" y="2022312"/>
            <a:ext cx="976740" cy="976740"/>
            <a:chOff x="6306885" y="1710412"/>
            <a:chExt cx="976740" cy="976740"/>
          </a:xfrm>
        </p:grpSpPr>
        <p:grpSp>
          <p:nvGrpSpPr>
            <p:cNvPr id="919" name="Google Shape;919;p74"/>
            <p:cNvGrpSpPr/>
            <p:nvPr/>
          </p:nvGrpSpPr>
          <p:grpSpPr>
            <a:xfrm rot="-1028168">
              <a:off x="6404638" y="1808164"/>
              <a:ext cx="781236" cy="781236"/>
              <a:chOff x="5929350" y="2117975"/>
              <a:chExt cx="1214700" cy="1214700"/>
            </a:xfrm>
          </p:grpSpPr>
          <p:sp>
            <p:nvSpPr>
              <p:cNvPr id="920" name="Google Shape;920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74"/>
            <p:cNvSpPr/>
            <p:nvPr/>
          </p:nvSpPr>
          <p:spPr>
            <a:xfrm rot="806747">
              <a:off x="6617531" y="2052301"/>
              <a:ext cx="355442" cy="292931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object 18">
            <a:extLst>
              <a:ext uri="{FF2B5EF4-FFF2-40B4-BE49-F238E27FC236}">
                <a16:creationId xmlns:a16="http://schemas.microsoft.com/office/drawing/2014/main" id="{D9B3375E-F9A5-E29E-750E-8BAF80E5E26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0CD729-0DB9-C600-F311-D19AC76B5B3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16754" b="21272"/>
          <a:stretch>
            <a:fillRect/>
          </a:stretch>
        </p:blipFill>
        <p:spPr>
          <a:xfrm>
            <a:off x="4951168" y="3072335"/>
            <a:ext cx="1025227" cy="869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E518B-4A8E-F4BE-A145-28C9535D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2560" t="2892" r="13212" b="17997"/>
          <a:stretch>
            <a:fillRect/>
          </a:stretch>
        </p:blipFill>
        <p:spPr>
          <a:xfrm>
            <a:off x="5463782" y="2022311"/>
            <a:ext cx="881858" cy="939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7"/>
          <p:cNvSpPr txBox="1">
            <a:spLocks noGrp="1"/>
          </p:cNvSpPr>
          <p:nvPr>
            <p:ph type="body" idx="1"/>
          </p:nvPr>
        </p:nvSpPr>
        <p:spPr>
          <a:xfrm>
            <a:off x="713224" y="1909050"/>
            <a:ext cx="6933051" cy="257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 dirty="0">
                <a:latin typeface="Rubik Black"/>
                <a:ea typeface="Rubik Black"/>
                <a:cs typeface="Rubik Black"/>
                <a:sym typeface="Rubik Black"/>
              </a:rPr>
              <a:t>ICON PACK</a:t>
            </a:r>
            <a:endParaRPr sz="2200" dirty="0">
              <a:latin typeface="Rubik Black"/>
              <a:ea typeface="Rubik Black"/>
              <a:cs typeface="Rubik Black"/>
              <a:sym typeface="Rubik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>
                <a:uFill>
                  <a:noFill/>
                </a:uFill>
                <a:hlinkClick r:id="rId3"/>
              </a:rPr>
              <a:t>Icon pack: Crime investigation Lineal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dirty="0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  <a:t>FOR MORE INFORMATION ABOUT EDITING SLIDES, PLEASE READ OUR FAQS OR VISIT OUR BLOG:</a:t>
            </a:r>
          </a:p>
          <a:p>
            <a:pPr marL="285750" indent="-285750">
              <a:spcBef>
                <a:spcPts val="1000"/>
              </a:spcBef>
            </a:pPr>
            <a:r>
              <a:rPr lang="en-US" sz="1400" dirty="0">
                <a:latin typeface="Darker Grotesque SemiBold" panose="020B0604020202020204" charset="0"/>
                <a:ea typeface="Rubik Black"/>
                <a:cs typeface="Rubik Black"/>
                <a:sym typeface="Rubik Black"/>
              </a:rPr>
              <a:t>https://slidesgo.com/faqs and</a:t>
            </a:r>
          </a:p>
          <a:p>
            <a:pPr marL="285750" indent="-285750">
              <a:spcBef>
                <a:spcPts val="1000"/>
              </a:spcBef>
            </a:pPr>
            <a:r>
              <a:rPr lang="en-US" sz="1400" dirty="0">
                <a:latin typeface="Darker Grotesque SemiBold" panose="020B0604020202020204" charset="0"/>
                <a:ea typeface="Rubik Black"/>
                <a:cs typeface="Rubik Black"/>
                <a:sym typeface="Rubik Black"/>
              </a:rPr>
              <a:t>https://slidesgo.com/slidesgo-school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" dirty="0">
                <a:latin typeface="Darker Grotesque SemiBold" panose="020B0604020202020204" charset="0"/>
                <a:ea typeface="Rubik Black"/>
                <a:cs typeface="Rubik Black"/>
                <a:sym typeface="Rubik Black"/>
              </a:rPr>
            </a:br>
            <a:endParaRPr dirty="0">
              <a:latin typeface="Darker Grotesque SemiBold" panose="020B0604020202020204" charset="0"/>
              <a:ea typeface="Rubik Black"/>
              <a:cs typeface="Rubik Black"/>
              <a:sym typeface="Rubik Black"/>
            </a:endParaRPr>
          </a:p>
        </p:txBody>
      </p:sp>
      <p:sp>
        <p:nvSpPr>
          <p:cNvPr id="1105" name="Google Shape;1105;p77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lt1"/>
                </a:solidFill>
              </a:rPr>
              <a:t>RESOURCES OF</a:t>
            </a:r>
            <a:r>
              <a:rPr lang="en"/>
              <a:t> THIS TEMPLATE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l="8803" t="-775" r="46002" b="-16746"/>
          <a:stretch/>
        </p:blipFill>
        <p:spPr>
          <a:xfrm rot="594118">
            <a:off x="6001589" y="-343031"/>
            <a:ext cx="3559705" cy="61694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302014">
            <a:off x="2439914" y="117430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95" name="Google Shape;3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90576">
            <a:off x="2875569" y="120788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>
            <a:off x="713100" y="1354736"/>
            <a:ext cx="5400000" cy="14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IN" sz="4000" dirty="0"/>
              <a:t>FOLLOWING THE DIGITAL FOOTPRINT</a:t>
            </a:r>
            <a:endParaRPr sz="4000"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713100" y="2691063"/>
            <a:ext cx="3857700" cy="1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Unmasking the Killer, Query by Query.</a:t>
            </a:r>
            <a:endParaRPr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99A4DC4F-9AA3-49CE-6B21-5C244960A13E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9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>
            <a:spLocks noGrp="1"/>
          </p:cNvSpPr>
          <p:nvPr>
            <p:ph type="ctrTitle" idx="2"/>
          </p:nvPr>
        </p:nvSpPr>
        <p:spPr>
          <a:xfrm>
            <a:off x="1292700" y="2243063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1"/>
          </p:nvPr>
        </p:nvSpPr>
        <p:spPr>
          <a:xfrm>
            <a:off x="2242687" y="3113306"/>
            <a:ext cx="488459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Every single lie, every swipe, and every call has been recorded. The database confesses</a:t>
            </a:r>
            <a:endParaRPr dirty="0"/>
          </a:p>
        </p:txBody>
      </p:sp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3584675" y="1248796"/>
            <a:ext cx="1974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4561AD29-02C7-FD39-D3BD-DBDCF20BF52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>
            <a:spLocks noGrp="1"/>
          </p:cNvSpPr>
          <p:nvPr>
            <p:ph type="subTitle" idx="1"/>
          </p:nvPr>
        </p:nvSpPr>
        <p:spPr>
          <a:xfrm>
            <a:off x="178067" y="1722921"/>
            <a:ext cx="8787865" cy="2810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2000" dirty="0"/>
              <a:t>The crime follows the </a:t>
            </a:r>
            <a:r>
              <a:rPr lang="en-US" sz="2000" b="1" i="1" dirty="0"/>
              <a:t>Premeditated Digital Betrayal Pattern. </a:t>
            </a:r>
          </a:p>
          <a:p>
            <a:pPr algn="just"/>
            <a:r>
              <a:rPr lang="en-US" sz="2000" dirty="0"/>
              <a:t>This pattern is defined by the suspect's strategic use of the corporate system to execute and then cover up the murder, with the entire sequence recorded in the databases:</a:t>
            </a:r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Exclusive Access: </a:t>
            </a:r>
            <a:r>
              <a:rPr lang="en-US" sz="2000" dirty="0"/>
              <a:t>The killer exploited their system credentials to secure a </a:t>
            </a:r>
            <a:r>
              <a:rPr lang="en-US" sz="2000" b="1" dirty="0"/>
              <a:t>private, precise window</a:t>
            </a:r>
            <a:r>
              <a:rPr lang="en-US" sz="2000" dirty="0"/>
              <a:t> in the CEO's Office.</a:t>
            </a:r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Recorded Deception:</a:t>
            </a:r>
            <a:r>
              <a:rPr lang="en-US" sz="2000" dirty="0"/>
              <a:t> The suspect's own actions (filing a false alibi) were </a:t>
            </a:r>
            <a:r>
              <a:rPr lang="en-US" sz="2000" b="1" dirty="0"/>
              <a:t>immediately contradicted</a:t>
            </a:r>
            <a:r>
              <a:rPr lang="en-US" sz="2000" dirty="0"/>
              <a:t> by the system's objective access logs.</a:t>
            </a:r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Corroborated Intent:</a:t>
            </a:r>
            <a:r>
              <a:rPr lang="en-US" sz="2000" dirty="0"/>
              <a:t> Communication (a phone call) occurred </a:t>
            </a:r>
            <a:r>
              <a:rPr lang="en-US" sz="2000" b="1" dirty="0"/>
              <a:t>during the execution phase</a:t>
            </a:r>
            <a:r>
              <a:rPr lang="en-US" sz="2000" dirty="0"/>
              <a:t>, and physical evidence (fingerprints, log mismatch) confirmed the deliberate effort to tamper with the scene.</a:t>
            </a:r>
          </a:p>
          <a:p>
            <a:pPr marL="0" lvl="0" indent="0"/>
            <a:endParaRPr sz="1400" dirty="0"/>
          </a:p>
        </p:txBody>
      </p:sp>
      <p:sp>
        <p:nvSpPr>
          <p:cNvPr id="411" name="Google Shape;411;p45"/>
          <p:cNvSpPr txBox="1">
            <a:spLocks noGrp="1"/>
          </p:cNvSpPr>
          <p:nvPr>
            <p:ph type="ctrTitle"/>
          </p:nvPr>
        </p:nvSpPr>
        <p:spPr>
          <a:xfrm>
            <a:off x="1853425" y="539375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lt1"/>
                </a:solidFill>
              </a:rPr>
              <a:t>PRINCIPAL SIGNS</a:t>
            </a:r>
            <a:r>
              <a:rPr lang="en"/>
              <a:t> OF MURDER</a:t>
            </a:r>
            <a:endParaRPr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73AF65F5-990A-815D-4AAB-4F0483D59D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>
            <a:spLocks noGrp="1"/>
          </p:cNvSpPr>
          <p:nvPr>
            <p:ph type="body" idx="1"/>
          </p:nvPr>
        </p:nvSpPr>
        <p:spPr>
          <a:xfrm>
            <a:off x="713100" y="2947061"/>
            <a:ext cx="4433694" cy="972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I am Arindam Das; professional detective and I took this case.</a:t>
            </a:r>
            <a:endParaRPr sz="2400" dirty="0"/>
          </a:p>
        </p:txBody>
      </p:sp>
      <p:sp>
        <p:nvSpPr>
          <p:cNvPr id="417" name="Google Shape;417;p46"/>
          <p:cNvSpPr txBox="1">
            <a:spLocks noGrp="1"/>
          </p:cNvSpPr>
          <p:nvPr>
            <p:ph type="ctrTitle"/>
          </p:nvPr>
        </p:nvSpPr>
        <p:spPr>
          <a:xfrm>
            <a:off x="713100" y="832650"/>
            <a:ext cx="4283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dirty="0"/>
              <a:t>WHOA! LET’S DIVE INTO THE CASE.</a:t>
            </a:r>
            <a:endParaRPr dirty="0"/>
          </a:p>
        </p:txBody>
      </p:sp>
      <p:pic>
        <p:nvPicPr>
          <p:cNvPr id="418" name="Google Shape;418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367" t="-4078" r="28383" b="-3540"/>
          <a:stretch/>
        </p:blipFill>
        <p:spPr>
          <a:xfrm rot="-390488">
            <a:off x="6285130" y="-268982"/>
            <a:ext cx="3663364" cy="5681464"/>
          </a:xfrm>
          <a:prstGeom prst="rect">
            <a:avLst/>
          </a:prstGeom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03545">
            <a:off x="2653255" y="1288658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4277" y="556563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1" name="Google Shape;42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54221" flipH="1">
            <a:off x="765284" y="4648465"/>
            <a:ext cx="12197165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" name="object 18">
            <a:extLst>
              <a:ext uri="{FF2B5EF4-FFF2-40B4-BE49-F238E27FC236}">
                <a16:creationId xmlns:a16="http://schemas.microsoft.com/office/drawing/2014/main" id="{86BB9250-B561-2DAB-FF83-6F16E151F10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9805BB-EC28-D752-FE8D-C88DFC65468A}"/>
              </a:ext>
            </a:extLst>
          </p:cNvPr>
          <p:cNvSpPr txBox="1"/>
          <p:nvPr/>
        </p:nvSpPr>
        <p:spPr>
          <a:xfrm>
            <a:off x="6384265" y="2349553"/>
            <a:ext cx="37538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"The question isn't 'who'—it's </a:t>
            </a:r>
            <a:r>
              <a:rPr lang="en-US" sz="3200" b="1" dirty="0">
                <a:solidFill>
                  <a:schemeClr val="bg1"/>
                </a:solidFill>
              </a:rPr>
              <a:t>'which query?'</a:t>
            </a:r>
            <a:r>
              <a:rPr lang="en-US" sz="3200" dirty="0">
                <a:solidFill>
                  <a:schemeClr val="bg1"/>
                </a:solidFill>
              </a:rPr>
              <a:t>"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>
            <a:spLocks noGrp="1"/>
          </p:cNvSpPr>
          <p:nvPr>
            <p:ph type="ctrTitle"/>
          </p:nvPr>
        </p:nvSpPr>
        <p:spPr>
          <a:xfrm>
            <a:off x="2010114" y="434427"/>
            <a:ext cx="5184239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IN" dirty="0">
                <a:solidFill>
                  <a:schemeClr val="lt1"/>
                </a:solidFill>
              </a:rPr>
              <a:t>The Database: </a:t>
            </a:r>
            <a:r>
              <a:rPr lang="en-IN" dirty="0"/>
              <a:t>Digital Clue Board</a:t>
            </a:r>
            <a:endParaRPr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57CF2240-909F-8EFE-A6CF-687A49DCF61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CE255C-B8B0-3A63-96BF-3A9E95799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65" y="1596388"/>
            <a:ext cx="3161588" cy="9593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BAF121-4B8F-2BDB-6659-43F431E98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66" y="4105790"/>
            <a:ext cx="2996052" cy="910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5D9553-E63C-2C86-A24F-E2F68EE1E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944" y="1530480"/>
            <a:ext cx="3161590" cy="10412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CDA3C5-700D-C0CD-7F11-5514CCCD4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944" y="4121804"/>
            <a:ext cx="3161589" cy="8945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46B53A-C997-5C48-5609-AD539D84E2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239" y="2650112"/>
            <a:ext cx="3664858" cy="13773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504C93-B26D-F7F0-3E9E-CF7A897A7D56}"/>
              </a:ext>
            </a:extLst>
          </p:cNvPr>
          <p:cNvSpPr txBox="1"/>
          <p:nvPr/>
        </p:nvSpPr>
        <p:spPr>
          <a:xfrm>
            <a:off x="969590" y="2550131"/>
            <a:ext cx="1040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Alibi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360786-D518-80EF-29FB-D3133DEEC0A2}"/>
              </a:ext>
            </a:extLst>
          </p:cNvPr>
          <p:cNvSpPr txBox="1"/>
          <p:nvPr/>
        </p:nvSpPr>
        <p:spPr>
          <a:xfrm>
            <a:off x="3736429" y="2263973"/>
            <a:ext cx="157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Keycard_logs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436A08-84DD-330A-3E39-E0432366CAAF}"/>
              </a:ext>
            </a:extLst>
          </p:cNvPr>
          <p:cNvSpPr txBox="1"/>
          <p:nvPr/>
        </p:nvSpPr>
        <p:spPr>
          <a:xfrm>
            <a:off x="6844873" y="3719651"/>
            <a:ext cx="1040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evidence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1C764D-A247-CAC2-43C4-30C6E6E3BD96}"/>
              </a:ext>
            </a:extLst>
          </p:cNvPr>
          <p:cNvSpPr txBox="1"/>
          <p:nvPr/>
        </p:nvSpPr>
        <p:spPr>
          <a:xfrm>
            <a:off x="969590" y="3652473"/>
            <a:ext cx="1040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Calls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2C731D-2A9B-0107-72D9-AF3A1C0426A3}"/>
              </a:ext>
            </a:extLst>
          </p:cNvPr>
          <p:cNvSpPr txBox="1"/>
          <p:nvPr/>
        </p:nvSpPr>
        <p:spPr>
          <a:xfrm>
            <a:off x="6852743" y="2640974"/>
            <a:ext cx="1040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employees</a:t>
            </a:r>
          </a:p>
        </p:txBody>
      </p:sp>
      <p:grpSp>
        <p:nvGrpSpPr>
          <p:cNvPr id="32" name="Google Shape;7701;p84">
            <a:extLst>
              <a:ext uri="{FF2B5EF4-FFF2-40B4-BE49-F238E27FC236}">
                <a16:creationId xmlns:a16="http://schemas.microsoft.com/office/drawing/2014/main" id="{180A36D4-8928-5B81-93E0-CF79EE91AB13}"/>
              </a:ext>
            </a:extLst>
          </p:cNvPr>
          <p:cNvGrpSpPr/>
          <p:nvPr/>
        </p:nvGrpSpPr>
        <p:grpSpPr>
          <a:xfrm>
            <a:off x="1464113" y="1663567"/>
            <a:ext cx="5901022" cy="3230789"/>
            <a:chOff x="2029517" y="1732295"/>
            <a:chExt cx="1149068" cy="643432"/>
          </a:xfrm>
        </p:grpSpPr>
        <p:grpSp>
          <p:nvGrpSpPr>
            <p:cNvPr id="33" name="Google Shape;7702;p84">
              <a:extLst>
                <a:ext uri="{FF2B5EF4-FFF2-40B4-BE49-F238E27FC236}">
                  <a16:creationId xmlns:a16="http://schemas.microsoft.com/office/drawing/2014/main" id="{E7584315-E79A-0EDE-391F-FFED49378238}"/>
                </a:ext>
              </a:extLst>
            </p:cNvPr>
            <p:cNvGrpSpPr/>
            <p:nvPr/>
          </p:nvGrpSpPr>
          <p:grpSpPr>
            <a:xfrm>
              <a:off x="2708660" y="1746937"/>
              <a:ext cx="455427" cy="244429"/>
              <a:chOff x="2700693" y="1746937"/>
              <a:chExt cx="455427" cy="244429"/>
            </a:xfrm>
          </p:grpSpPr>
          <p:grpSp>
            <p:nvGrpSpPr>
              <p:cNvPr id="50" name="Google Shape;7703;p84">
                <a:extLst>
                  <a:ext uri="{FF2B5EF4-FFF2-40B4-BE49-F238E27FC236}">
                    <a16:creationId xmlns:a16="http://schemas.microsoft.com/office/drawing/2014/main" id="{0B6EFC84-ACBF-0B69-AC24-56710ECD4B9F}"/>
                  </a:ext>
                </a:extLst>
              </p:cNvPr>
              <p:cNvGrpSpPr/>
              <p:nvPr/>
            </p:nvGrpSpPr>
            <p:grpSpPr>
              <a:xfrm>
                <a:off x="2905682" y="1782817"/>
                <a:ext cx="250438" cy="208549"/>
                <a:chOff x="2905682" y="1782817"/>
                <a:chExt cx="250438" cy="208549"/>
              </a:xfrm>
            </p:grpSpPr>
            <p:cxnSp>
              <p:nvCxnSpPr>
                <p:cNvPr id="54" name="Google Shape;7704;p84">
                  <a:extLst>
                    <a:ext uri="{FF2B5EF4-FFF2-40B4-BE49-F238E27FC236}">
                      <a16:creationId xmlns:a16="http://schemas.microsoft.com/office/drawing/2014/main" id="{8A8E5F7B-5085-ADE5-EBBB-AD0065D4BE8E}"/>
                    </a:ext>
                  </a:extLst>
                </p:cNvPr>
                <p:cNvCxnSpPr/>
                <p:nvPr/>
              </p:nvCxnSpPr>
              <p:spPr>
                <a:xfrm rot="-5400000" flipH="1">
                  <a:off x="2905682" y="1782817"/>
                  <a:ext cx="175200" cy="175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5" name="Google Shape;7705;p84">
                  <a:extLst>
                    <a:ext uri="{FF2B5EF4-FFF2-40B4-BE49-F238E27FC236}">
                      <a16:creationId xmlns:a16="http://schemas.microsoft.com/office/drawing/2014/main" id="{5DD89559-24AD-072F-F86B-74440B99E924}"/>
                    </a:ext>
                  </a:extLst>
                </p:cNvPr>
                <p:cNvSpPr/>
                <p:nvPr/>
              </p:nvSpPr>
              <p:spPr>
                <a:xfrm>
                  <a:off x="3078213" y="1919045"/>
                  <a:ext cx="77906" cy="72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46" extrusionOk="0">
                      <a:moveTo>
                        <a:pt x="5775" y="1"/>
                      </a:moveTo>
                      <a:cubicBezTo>
                        <a:pt x="3179" y="1"/>
                        <a:pt x="889" y="1860"/>
                        <a:pt x="468" y="4506"/>
                      </a:cubicBezTo>
                      <a:cubicBezTo>
                        <a:pt x="1" y="7441"/>
                        <a:pt x="2002" y="10210"/>
                        <a:pt x="4904" y="10677"/>
                      </a:cubicBezTo>
                      <a:cubicBezTo>
                        <a:pt x="5194" y="10723"/>
                        <a:pt x="5483" y="10745"/>
                        <a:pt x="5768" y="10745"/>
                      </a:cubicBezTo>
                      <a:cubicBezTo>
                        <a:pt x="8364" y="10745"/>
                        <a:pt x="10655" y="8886"/>
                        <a:pt x="11075" y="6240"/>
                      </a:cubicBezTo>
                      <a:cubicBezTo>
                        <a:pt x="11576" y="3305"/>
                        <a:pt x="9574" y="536"/>
                        <a:pt x="6639" y="69"/>
                      </a:cubicBezTo>
                      <a:cubicBezTo>
                        <a:pt x="6349" y="23"/>
                        <a:pt x="6060" y="1"/>
                        <a:pt x="577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oogle Shape;7706;p84">
                <a:extLst>
                  <a:ext uri="{FF2B5EF4-FFF2-40B4-BE49-F238E27FC236}">
                    <a16:creationId xmlns:a16="http://schemas.microsoft.com/office/drawing/2014/main" id="{CCE6C088-C205-66C3-93D6-FC1447E69E9D}"/>
                  </a:ext>
                </a:extLst>
              </p:cNvPr>
              <p:cNvGrpSpPr/>
              <p:nvPr/>
            </p:nvGrpSpPr>
            <p:grpSpPr>
              <a:xfrm>
                <a:off x="2700693" y="1746937"/>
                <a:ext cx="449967" cy="72374"/>
                <a:chOff x="2700693" y="1746937"/>
                <a:chExt cx="449967" cy="72374"/>
              </a:xfrm>
            </p:grpSpPr>
            <p:cxnSp>
              <p:nvCxnSpPr>
                <p:cNvPr id="52" name="Google Shape;7707;p84">
                  <a:extLst>
                    <a:ext uri="{FF2B5EF4-FFF2-40B4-BE49-F238E27FC236}">
                      <a16:creationId xmlns:a16="http://schemas.microsoft.com/office/drawing/2014/main" id="{873FDD1E-724C-8A4A-1D7B-7906F31C13E3}"/>
                    </a:ext>
                  </a:extLst>
                </p:cNvPr>
                <p:cNvCxnSpPr/>
                <p:nvPr/>
              </p:nvCxnSpPr>
              <p:spPr>
                <a:xfrm>
                  <a:off x="2700693" y="1782453"/>
                  <a:ext cx="379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3" name="Google Shape;7708;p84">
                  <a:extLst>
                    <a:ext uri="{FF2B5EF4-FFF2-40B4-BE49-F238E27FC236}">
                      <a16:creationId xmlns:a16="http://schemas.microsoft.com/office/drawing/2014/main" id="{C9BD956B-AA3D-669F-985B-93133174E01D}"/>
                    </a:ext>
                  </a:extLst>
                </p:cNvPr>
                <p:cNvSpPr/>
                <p:nvPr/>
              </p:nvSpPr>
              <p:spPr>
                <a:xfrm>
                  <a:off x="3072753" y="1746937"/>
                  <a:ext cx="77906" cy="72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6" h="10754" extrusionOk="0">
                      <a:moveTo>
                        <a:pt x="5736" y="0"/>
                      </a:moveTo>
                      <a:cubicBezTo>
                        <a:pt x="3156" y="0"/>
                        <a:pt x="887" y="1881"/>
                        <a:pt x="468" y="4513"/>
                      </a:cubicBezTo>
                      <a:cubicBezTo>
                        <a:pt x="1" y="7449"/>
                        <a:pt x="2002" y="10218"/>
                        <a:pt x="4904" y="10685"/>
                      </a:cubicBezTo>
                      <a:cubicBezTo>
                        <a:pt x="5194" y="10731"/>
                        <a:pt x="5483" y="10753"/>
                        <a:pt x="5768" y="10753"/>
                      </a:cubicBezTo>
                      <a:cubicBezTo>
                        <a:pt x="8364" y="10753"/>
                        <a:pt x="10655" y="8893"/>
                        <a:pt x="11075" y="6248"/>
                      </a:cubicBezTo>
                      <a:cubicBezTo>
                        <a:pt x="11576" y="3313"/>
                        <a:pt x="9574" y="544"/>
                        <a:pt x="6639" y="77"/>
                      </a:cubicBezTo>
                      <a:cubicBezTo>
                        <a:pt x="6335" y="25"/>
                        <a:pt x="6034" y="0"/>
                        <a:pt x="573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" name="Google Shape;7709;p84">
              <a:extLst>
                <a:ext uri="{FF2B5EF4-FFF2-40B4-BE49-F238E27FC236}">
                  <a16:creationId xmlns:a16="http://schemas.microsoft.com/office/drawing/2014/main" id="{C4717FB4-E1C7-6585-E4B0-FFA64060C878}"/>
                </a:ext>
              </a:extLst>
            </p:cNvPr>
            <p:cNvGrpSpPr/>
            <p:nvPr/>
          </p:nvGrpSpPr>
          <p:grpSpPr>
            <a:xfrm>
              <a:off x="2029517" y="1732295"/>
              <a:ext cx="1149068" cy="643432"/>
              <a:chOff x="2029517" y="1732295"/>
              <a:chExt cx="1149068" cy="643432"/>
            </a:xfrm>
          </p:grpSpPr>
          <p:grpSp>
            <p:nvGrpSpPr>
              <p:cNvPr id="35" name="Google Shape;7710;p84">
                <a:extLst>
                  <a:ext uri="{FF2B5EF4-FFF2-40B4-BE49-F238E27FC236}">
                    <a16:creationId xmlns:a16="http://schemas.microsoft.com/office/drawing/2014/main" id="{520737F7-1014-8C18-1461-CAB9FEC0FA3A}"/>
                  </a:ext>
                </a:extLst>
              </p:cNvPr>
              <p:cNvGrpSpPr/>
              <p:nvPr/>
            </p:nvGrpSpPr>
            <p:grpSpPr>
              <a:xfrm>
                <a:off x="2703618" y="2103152"/>
                <a:ext cx="474966" cy="260017"/>
                <a:chOff x="2703618" y="2103152"/>
                <a:chExt cx="474966" cy="260017"/>
              </a:xfrm>
            </p:grpSpPr>
            <p:grpSp>
              <p:nvGrpSpPr>
                <p:cNvPr id="44" name="Google Shape;7711;p84">
                  <a:extLst>
                    <a:ext uri="{FF2B5EF4-FFF2-40B4-BE49-F238E27FC236}">
                      <a16:creationId xmlns:a16="http://schemas.microsoft.com/office/drawing/2014/main" id="{7E64D1E7-CB30-70FE-CCE0-3032B2618C70}"/>
                    </a:ext>
                  </a:extLst>
                </p:cNvPr>
                <p:cNvGrpSpPr/>
                <p:nvPr/>
              </p:nvGrpSpPr>
              <p:grpSpPr>
                <a:xfrm>
                  <a:off x="2703618" y="2290640"/>
                  <a:ext cx="450291" cy="72529"/>
                  <a:chOff x="2703618" y="2290640"/>
                  <a:chExt cx="450291" cy="72529"/>
                </a:xfrm>
              </p:grpSpPr>
              <p:cxnSp>
                <p:nvCxnSpPr>
                  <p:cNvPr id="48" name="Google Shape;7712;p84">
                    <a:extLst>
                      <a:ext uri="{FF2B5EF4-FFF2-40B4-BE49-F238E27FC236}">
                        <a16:creationId xmlns:a16="http://schemas.microsoft.com/office/drawing/2014/main" id="{7BCCE55C-31B7-9569-02F9-B33BAAE00B6C}"/>
                      </a:ext>
                    </a:extLst>
                  </p:cNvPr>
                  <p:cNvCxnSpPr/>
                  <p:nvPr/>
                </p:nvCxnSpPr>
                <p:spPr>
                  <a:xfrm>
                    <a:off x="2703618" y="2326818"/>
                    <a:ext cx="379800" cy="6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9" name="Google Shape;7713;p84">
                    <a:extLst>
                      <a:ext uri="{FF2B5EF4-FFF2-40B4-BE49-F238E27FC236}">
                        <a16:creationId xmlns:a16="http://schemas.microsoft.com/office/drawing/2014/main" id="{433D8B26-2D46-C22A-7965-F11E89A96E7F}"/>
                      </a:ext>
                    </a:extLst>
                  </p:cNvPr>
                  <p:cNvSpPr/>
                  <p:nvPr/>
                </p:nvSpPr>
                <p:spPr>
                  <a:xfrm>
                    <a:off x="3076003" y="2290640"/>
                    <a:ext cx="77906" cy="7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77" extrusionOk="0">
                        <a:moveTo>
                          <a:pt x="5787" y="0"/>
                        </a:moveTo>
                        <a:cubicBezTo>
                          <a:pt x="3185" y="0"/>
                          <a:pt x="889" y="1889"/>
                          <a:pt x="468" y="4538"/>
                        </a:cubicBezTo>
                        <a:cubicBezTo>
                          <a:pt x="1" y="7473"/>
                          <a:pt x="2002" y="10208"/>
                          <a:pt x="4938" y="10709"/>
                        </a:cubicBezTo>
                        <a:cubicBezTo>
                          <a:pt x="5221" y="10754"/>
                          <a:pt x="5503" y="10776"/>
                          <a:pt x="5781" y="10776"/>
                        </a:cubicBezTo>
                        <a:cubicBezTo>
                          <a:pt x="8358" y="10776"/>
                          <a:pt x="10654" y="8888"/>
                          <a:pt x="11075" y="6239"/>
                        </a:cubicBezTo>
                        <a:cubicBezTo>
                          <a:pt x="11576" y="3303"/>
                          <a:pt x="9574" y="535"/>
                          <a:pt x="6639" y="68"/>
                        </a:cubicBezTo>
                        <a:cubicBezTo>
                          <a:pt x="6352" y="22"/>
                          <a:pt x="6068" y="0"/>
                          <a:pt x="578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" name="Google Shape;7714;p84">
                  <a:extLst>
                    <a:ext uri="{FF2B5EF4-FFF2-40B4-BE49-F238E27FC236}">
                      <a16:creationId xmlns:a16="http://schemas.microsoft.com/office/drawing/2014/main" id="{D9161F2A-1A23-6FDD-2289-F9691BC1C7B0}"/>
                    </a:ext>
                  </a:extLst>
                </p:cNvPr>
                <p:cNvGrpSpPr/>
                <p:nvPr/>
              </p:nvGrpSpPr>
              <p:grpSpPr>
                <a:xfrm>
                  <a:off x="2908607" y="2103152"/>
                  <a:ext cx="269977" cy="223538"/>
                  <a:chOff x="2908607" y="2103152"/>
                  <a:chExt cx="269977" cy="223538"/>
                </a:xfrm>
              </p:grpSpPr>
              <p:cxnSp>
                <p:nvCxnSpPr>
                  <p:cNvPr id="46" name="Google Shape;7715;p84">
                    <a:extLst>
                      <a:ext uri="{FF2B5EF4-FFF2-40B4-BE49-F238E27FC236}">
                        <a16:creationId xmlns:a16="http://schemas.microsoft.com/office/drawing/2014/main" id="{4527889D-2D1F-2E4D-536D-604C454B550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908607" y="2140990"/>
                    <a:ext cx="199800" cy="1857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869FB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7" name="Google Shape;7716;p84">
                    <a:extLst>
                      <a:ext uri="{FF2B5EF4-FFF2-40B4-BE49-F238E27FC236}">
                        <a16:creationId xmlns:a16="http://schemas.microsoft.com/office/drawing/2014/main" id="{97E424F0-43AB-FB2B-D131-F88A86C5871C}"/>
                      </a:ext>
                    </a:extLst>
                  </p:cNvPr>
                  <p:cNvSpPr/>
                  <p:nvPr/>
                </p:nvSpPr>
                <p:spPr>
                  <a:xfrm>
                    <a:off x="3100678" y="2103152"/>
                    <a:ext cx="77906" cy="72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76" h="10753" extrusionOk="0">
                        <a:moveTo>
                          <a:pt x="5786" y="1"/>
                        </a:moveTo>
                        <a:cubicBezTo>
                          <a:pt x="3185" y="1"/>
                          <a:pt x="889" y="1886"/>
                          <a:pt x="468" y="4505"/>
                        </a:cubicBezTo>
                        <a:cubicBezTo>
                          <a:pt x="1" y="7440"/>
                          <a:pt x="2002" y="10209"/>
                          <a:pt x="4904" y="10676"/>
                        </a:cubicBezTo>
                        <a:cubicBezTo>
                          <a:pt x="5208" y="10728"/>
                          <a:pt x="5509" y="10753"/>
                          <a:pt x="5807" y="10753"/>
                        </a:cubicBezTo>
                        <a:cubicBezTo>
                          <a:pt x="8387" y="10753"/>
                          <a:pt x="10657" y="8872"/>
                          <a:pt x="11075" y="6240"/>
                        </a:cubicBezTo>
                        <a:cubicBezTo>
                          <a:pt x="11576" y="3304"/>
                          <a:pt x="9574" y="535"/>
                          <a:pt x="6639" y="68"/>
                        </a:cubicBezTo>
                        <a:cubicBezTo>
                          <a:pt x="6352" y="23"/>
                          <a:pt x="6067" y="1"/>
                          <a:pt x="5786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6" name="Google Shape;7717;p84">
                <a:extLst>
                  <a:ext uri="{FF2B5EF4-FFF2-40B4-BE49-F238E27FC236}">
                    <a16:creationId xmlns:a16="http://schemas.microsoft.com/office/drawing/2014/main" id="{91FEEC99-7657-D3BA-175B-30BF3F000B77}"/>
                  </a:ext>
                </a:extLst>
              </p:cNvPr>
              <p:cNvGrpSpPr/>
              <p:nvPr/>
            </p:nvGrpSpPr>
            <p:grpSpPr>
              <a:xfrm>
                <a:off x="2029517" y="1732295"/>
                <a:ext cx="685827" cy="643432"/>
                <a:chOff x="2029517" y="1732295"/>
                <a:chExt cx="685827" cy="643432"/>
              </a:xfrm>
            </p:grpSpPr>
            <p:sp>
              <p:nvSpPr>
                <p:cNvPr id="37" name="Google Shape;7718;p84">
                  <a:extLst>
                    <a:ext uri="{FF2B5EF4-FFF2-40B4-BE49-F238E27FC236}">
                      <a16:creationId xmlns:a16="http://schemas.microsoft.com/office/drawing/2014/main" id="{BF1910BE-26AC-6B35-A8C6-7DB11B926413}"/>
                    </a:ext>
                  </a:extLst>
                </p:cNvPr>
                <p:cNvSpPr/>
                <p:nvPr/>
              </p:nvSpPr>
              <p:spPr>
                <a:xfrm>
                  <a:off x="2029517" y="1996395"/>
                  <a:ext cx="135152" cy="135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869FB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8" name="Google Shape;7719;p84">
                  <a:extLst>
                    <a:ext uri="{FF2B5EF4-FFF2-40B4-BE49-F238E27FC236}">
                      <a16:creationId xmlns:a16="http://schemas.microsoft.com/office/drawing/2014/main" id="{E45D0B88-FA18-E419-FFF6-809AF6D93308}"/>
                    </a:ext>
                  </a:extLst>
                </p:cNvPr>
                <p:cNvGrpSpPr/>
                <p:nvPr/>
              </p:nvGrpSpPr>
              <p:grpSpPr>
                <a:xfrm>
                  <a:off x="2158948" y="1732295"/>
                  <a:ext cx="556396" cy="333108"/>
                  <a:chOff x="2158948" y="1732295"/>
                  <a:chExt cx="556396" cy="333108"/>
                </a:xfrm>
              </p:grpSpPr>
              <p:cxnSp>
                <p:nvCxnSpPr>
                  <p:cNvPr id="42" name="Google Shape;7720;p84">
                    <a:extLst>
                      <a:ext uri="{FF2B5EF4-FFF2-40B4-BE49-F238E27FC236}">
                        <a16:creationId xmlns:a16="http://schemas.microsoft.com/office/drawing/2014/main" id="{80E36958-7672-A6C4-93EC-C4B7BD97129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158948" y="1783103"/>
                    <a:ext cx="459000" cy="2823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3" name="Google Shape;7721;p84">
                    <a:extLst>
                      <a:ext uri="{FF2B5EF4-FFF2-40B4-BE49-F238E27FC236}">
                        <a16:creationId xmlns:a16="http://schemas.microsoft.com/office/drawing/2014/main" id="{6C96A0CF-06EF-0673-D6C2-C1DBBB080BF7}"/>
                      </a:ext>
                    </a:extLst>
                  </p:cNvPr>
                  <p:cNvSpPr/>
                  <p:nvPr/>
                </p:nvSpPr>
                <p:spPr>
                  <a:xfrm>
                    <a:off x="2612072" y="1732295"/>
                    <a:ext cx="103272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5" h="14873" extrusionOk="0">
                        <a:moveTo>
                          <a:pt x="7692" y="1"/>
                        </a:moveTo>
                        <a:cubicBezTo>
                          <a:pt x="7531" y="1"/>
                          <a:pt x="7369" y="6"/>
                          <a:pt x="7206" y="16"/>
                        </a:cubicBezTo>
                        <a:cubicBezTo>
                          <a:pt x="3136" y="283"/>
                          <a:pt x="0" y="3786"/>
                          <a:pt x="267" y="7889"/>
                        </a:cubicBezTo>
                        <a:cubicBezTo>
                          <a:pt x="493" y="11846"/>
                          <a:pt x="3790" y="14873"/>
                          <a:pt x="7706" y="14873"/>
                        </a:cubicBezTo>
                        <a:cubicBezTo>
                          <a:pt x="7850" y="14873"/>
                          <a:pt x="7994" y="14869"/>
                          <a:pt x="8140" y="14860"/>
                        </a:cubicBezTo>
                        <a:cubicBezTo>
                          <a:pt x="12243" y="14594"/>
                          <a:pt x="15345" y="11058"/>
                          <a:pt x="15111" y="6988"/>
                        </a:cubicBezTo>
                        <a:cubicBezTo>
                          <a:pt x="14855" y="3048"/>
                          <a:pt x="11585" y="1"/>
                          <a:pt x="7692" y="1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" name="Google Shape;7722;p84">
                  <a:extLst>
                    <a:ext uri="{FF2B5EF4-FFF2-40B4-BE49-F238E27FC236}">
                      <a16:creationId xmlns:a16="http://schemas.microsoft.com/office/drawing/2014/main" id="{1026B659-7EF7-2B23-B430-F6B7ED4A99A2}"/>
                    </a:ext>
                  </a:extLst>
                </p:cNvPr>
                <p:cNvGrpSpPr/>
                <p:nvPr/>
              </p:nvGrpSpPr>
              <p:grpSpPr>
                <a:xfrm>
                  <a:off x="2159908" y="2065057"/>
                  <a:ext cx="550884" cy="310670"/>
                  <a:chOff x="2159908" y="2065057"/>
                  <a:chExt cx="550884" cy="310670"/>
                </a:xfrm>
              </p:grpSpPr>
              <p:cxnSp>
                <p:nvCxnSpPr>
                  <p:cNvPr id="40" name="Google Shape;7723;p84">
                    <a:extLst>
                      <a:ext uri="{FF2B5EF4-FFF2-40B4-BE49-F238E27FC236}">
                        <a16:creationId xmlns:a16="http://schemas.microsoft.com/office/drawing/2014/main" id="{8F2D3AAD-BE8B-A222-1668-70A1FEC947F5}"/>
                      </a:ext>
                    </a:extLst>
                  </p:cNvPr>
                  <p:cNvCxnSpPr/>
                  <p:nvPr/>
                </p:nvCxnSpPr>
                <p:spPr>
                  <a:xfrm>
                    <a:off x="2159908" y="2065057"/>
                    <a:ext cx="454500" cy="262200"/>
                  </a:xfrm>
                  <a:prstGeom prst="bentConnector3">
                    <a:avLst>
                      <a:gd name="adj1" fmla="val 50000"/>
                    </a:avLst>
                  </a:prstGeom>
                  <a:noFill/>
                  <a:ln w="9525" cap="flat" cmpd="sng">
                    <a:solidFill>
                      <a:srgbClr val="BAC8D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1" name="Google Shape;7724;p84">
                    <a:extLst>
                      <a:ext uri="{FF2B5EF4-FFF2-40B4-BE49-F238E27FC236}">
                        <a16:creationId xmlns:a16="http://schemas.microsoft.com/office/drawing/2014/main" id="{FCB687E4-DCFB-56CA-3C83-EA42F3E49EC6}"/>
                      </a:ext>
                    </a:extLst>
                  </p:cNvPr>
                  <p:cNvSpPr/>
                  <p:nvPr/>
                </p:nvSpPr>
                <p:spPr>
                  <a:xfrm>
                    <a:off x="2607514" y="2275632"/>
                    <a:ext cx="103279" cy="1000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46" h="14873" extrusionOk="0">
                        <a:moveTo>
                          <a:pt x="7697" y="0"/>
                        </a:moveTo>
                        <a:cubicBezTo>
                          <a:pt x="7535" y="0"/>
                          <a:pt x="7371" y="5"/>
                          <a:pt x="7206" y="16"/>
                        </a:cubicBezTo>
                        <a:cubicBezTo>
                          <a:pt x="3103" y="250"/>
                          <a:pt x="1" y="3785"/>
                          <a:pt x="268" y="7888"/>
                        </a:cubicBezTo>
                        <a:cubicBezTo>
                          <a:pt x="493" y="11846"/>
                          <a:pt x="3790" y="14872"/>
                          <a:pt x="7706" y="14872"/>
                        </a:cubicBezTo>
                        <a:cubicBezTo>
                          <a:pt x="7850" y="14872"/>
                          <a:pt x="7994" y="14868"/>
                          <a:pt x="8140" y="14860"/>
                        </a:cubicBezTo>
                        <a:cubicBezTo>
                          <a:pt x="12243" y="14593"/>
                          <a:pt x="15345" y="11057"/>
                          <a:pt x="15112" y="6954"/>
                        </a:cubicBezTo>
                        <a:cubicBezTo>
                          <a:pt x="14855" y="3016"/>
                          <a:pt x="11588" y="0"/>
                          <a:pt x="7697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869FB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xfrm>
            <a:off x="713100" y="877360"/>
            <a:ext cx="1974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ctrTitle" idx="2"/>
          </p:nvPr>
        </p:nvSpPr>
        <p:spPr>
          <a:xfrm>
            <a:off x="713099" y="1898725"/>
            <a:ext cx="6720341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INITIAL</a:t>
            </a:r>
            <a:r>
              <a:rPr lang="en" dirty="0"/>
              <a:t> INVESTIGATION</a:t>
            </a:r>
            <a:endParaRPr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C15EF928-5684-2D88-B990-63B73BFE50F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 txBox="1">
            <a:spLocks noGrp="1"/>
          </p:cNvSpPr>
          <p:nvPr>
            <p:ph type="ctrTitle"/>
          </p:nvPr>
        </p:nvSpPr>
        <p:spPr>
          <a:xfrm>
            <a:off x="1954924" y="455350"/>
            <a:ext cx="5416068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r>
              <a:rPr lang="en-US" dirty="0"/>
              <a:t>Identify the Crime Location &amp; Time</a:t>
            </a:r>
            <a:endParaRPr lang="en-IN" dirty="0"/>
          </a:p>
        </p:txBody>
      </p:sp>
      <p:sp>
        <p:nvSpPr>
          <p:cNvPr id="511" name="Google Shape;511;p51"/>
          <p:cNvSpPr txBox="1">
            <a:spLocks noGrp="1"/>
          </p:cNvSpPr>
          <p:nvPr>
            <p:ph type="subTitle" idx="1"/>
          </p:nvPr>
        </p:nvSpPr>
        <p:spPr>
          <a:xfrm>
            <a:off x="711675" y="3386300"/>
            <a:ext cx="3064166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Aft>
                <a:spcPts val="1200"/>
              </a:spcAft>
            </a:pPr>
            <a:r>
              <a:rPr lang="en-IN" dirty="0"/>
              <a:t>🧩 Clue Expected</a:t>
            </a:r>
            <a:endParaRPr dirty="0"/>
          </a:p>
        </p:txBody>
      </p:sp>
      <p:sp>
        <p:nvSpPr>
          <p:cNvPr id="512" name="Google Shape;512;p51"/>
          <p:cNvSpPr txBox="1">
            <a:spLocks noGrp="1"/>
          </p:cNvSpPr>
          <p:nvPr>
            <p:ph type="subTitle" idx="2"/>
          </p:nvPr>
        </p:nvSpPr>
        <p:spPr>
          <a:xfrm>
            <a:off x="711674" y="3691725"/>
            <a:ext cx="3734201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Earliest evidence in the </a:t>
            </a:r>
            <a:r>
              <a:rPr lang="en-US" b="1" dirty="0"/>
              <a:t>CEO Office</a:t>
            </a:r>
            <a:r>
              <a:rPr lang="en-US" dirty="0"/>
              <a:t> = crime location + time window.</a:t>
            </a:r>
            <a:endParaRPr dirty="0"/>
          </a:p>
        </p:txBody>
      </p:sp>
      <p:sp>
        <p:nvSpPr>
          <p:cNvPr id="517" name="Google Shape;517;p51"/>
          <p:cNvSpPr txBox="1">
            <a:spLocks noGrp="1"/>
          </p:cNvSpPr>
          <p:nvPr>
            <p:ph type="subTitle" idx="7"/>
          </p:nvPr>
        </p:nvSpPr>
        <p:spPr>
          <a:xfrm>
            <a:off x="711675" y="184437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Aft>
                <a:spcPts val="1200"/>
              </a:spcAft>
            </a:pPr>
            <a:r>
              <a:rPr lang="en-IN" dirty="0"/>
              <a:t>🎯 Goal</a:t>
            </a:r>
            <a:endParaRPr dirty="0"/>
          </a:p>
        </p:txBody>
      </p:sp>
      <p:sp>
        <p:nvSpPr>
          <p:cNvPr id="518" name="Google Shape;518;p51"/>
          <p:cNvSpPr txBox="1">
            <a:spLocks noGrp="1"/>
          </p:cNvSpPr>
          <p:nvPr>
            <p:ph type="subTitle" idx="8"/>
          </p:nvPr>
        </p:nvSpPr>
        <p:spPr>
          <a:xfrm>
            <a:off x="711675" y="2066225"/>
            <a:ext cx="3576546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dirty="0"/>
              <a:t>Find where the crime happened and the approximate time</a:t>
            </a:r>
            <a:endParaRPr dirty="0"/>
          </a:p>
        </p:txBody>
      </p:sp>
      <p:pic>
        <p:nvPicPr>
          <p:cNvPr id="2" name="object 18">
            <a:extLst>
              <a:ext uri="{FF2B5EF4-FFF2-40B4-BE49-F238E27FC236}">
                <a16:creationId xmlns:a16="http://schemas.microsoft.com/office/drawing/2014/main" id="{F84254E2-2361-075E-03F1-DEA8A26B619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53824"/>
            <a:ext cx="1084729" cy="2137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A16A91-1B85-870B-F63E-436466CB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611" y="1681557"/>
            <a:ext cx="3863782" cy="15897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B1857B-A1DF-EB3E-6C42-829EFEB55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945" y="3691724"/>
            <a:ext cx="4120336" cy="4436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arning Yellow Tape Crime Scene Investigation for College by Slidesgo">
  <a:themeElements>
    <a:clrScheme name="Simple Light">
      <a:dk1>
        <a:srgbClr val="252525"/>
      </a:dk1>
      <a:lt1>
        <a:srgbClr val="FFFFFF"/>
      </a:lt1>
      <a:dk2>
        <a:srgbClr val="E94003"/>
      </a:dk2>
      <a:lt2>
        <a:srgbClr val="FDE3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859</Words>
  <Application>Microsoft Office PowerPoint</Application>
  <PresentationFormat>On-screen Show (16:9)</PresentationFormat>
  <Paragraphs>103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Darker Grotesque SemiBold</vt:lpstr>
      <vt:lpstr>Nunito Light</vt:lpstr>
      <vt:lpstr>Rubik Distressed</vt:lpstr>
      <vt:lpstr>Arial</vt:lpstr>
      <vt:lpstr>Rubik Black</vt:lpstr>
      <vt:lpstr>Darker Grotesque Black</vt:lpstr>
      <vt:lpstr>Warning Yellow Tape Crime Scene Investigation for College by Slidesgo</vt:lpstr>
      <vt:lpstr>SQL MURDER MYSTERY: Who Killed the CEO? An Investigation in Data Analytics and Logical Queries</vt:lpstr>
      <vt:lpstr>01</vt:lpstr>
      <vt:lpstr>FOLLOWING THE DIGITAL FOOTPRINT</vt:lpstr>
      <vt:lpstr>INTRODUCTION</vt:lpstr>
      <vt:lpstr>PRINCIPAL SIGNS OF MURDER</vt:lpstr>
      <vt:lpstr>WHOA! LET’S DIVE INTO THE CASE.</vt:lpstr>
      <vt:lpstr>The Database: Digital Clue Board</vt:lpstr>
      <vt:lpstr>02</vt:lpstr>
      <vt:lpstr>Identify the Crime Location &amp; Time</vt:lpstr>
      <vt:lpstr>PowerPoint Presentation</vt:lpstr>
      <vt:lpstr>A PICTURE IS WORTH A THOUSAND WORDS</vt:lpstr>
      <vt:lpstr>03</vt:lpstr>
      <vt:lpstr>PowerPoint Presentation</vt:lpstr>
      <vt:lpstr>PowerPoint Presentation</vt:lpstr>
      <vt:lpstr>PowerPoint Presentation</vt:lpstr>
      <vt:lpstr>Match Evidence With Movements  </vt:lpstr>
      <vt:lpstr>04</vt:lpstr>
      <vt:lpstr>Combine of All Findings</vt:lpstr>
      <vt:lpstr>THE FINAL KILLER</vt:lpstr>
      <vt:lpstr>CASE SOLVED: Explanation of Findings</vt:lpstr>
      <vt:lpstr>PowerPoint Presentation</vt:lpstr>
      <vt:lpstr>THANKS!</vt:lpstr>
      <vt:lpstr>RESOURCES OF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Arindam Das</cp:lastModifiedBy>
  <cp:revision>10</cp:revision>
  <dcterms:modified xsi:type="dcterms:W3CDTF">2025-11-30T05:01:11Z</dcterms:modified>
</cp:coreProperties>
</file>